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4"/>
  </p:notesMasterIdLst>
  <p:handoutMasterIdLst>
    <p:handoutMasterId r:id="rId25"/>
  </p:handoutMasterIdLst>
  <p:sldIdLst>
    <p:sldId id="258"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3" r:id="rId22"/>
    <p:sldId id="352" r:id="rId23"/>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tmoswareBootcamp" id="{2F9C778D-9A2E-43EB-9156-4863C1A7E4E0}">
          <p14:sldIdLst>
            <p14:sldId id="258"/>
          </p14:sldIdLst>
        </p14:section>
        <p14:section name="1. Hafta" id="{750D199E-BAB0-4B73-B19B-8727E9127F05}">
          <p14:sldIdLst>
            <p14:sldId id="336"/>
            <p14:sldId id="337"/>
            <p14:sldId id="338"/>
            <p14:sldId id="339"/>
            <p14:sldId id="340"/>
            <p14:sldId id="341"/>
            <p14:sldId id="342"/>
            <p14:sldId id="343"/>
            <p14:sldId id="344"/>
          </p14:sldIdLst>
        </p14:section>
        <p14:section name="1.Hafta 2. Ödev" id="{64F03D28-2976-488A-AB71-66893BCCE972}">
          <p14:sldIdLst>
            <p14:sldId id="345"/>
            <p14:sldId id="346"/>
          </p14:sldIdLst>
        </p14:section>
        <p14:section name="1.Hafta 3.Odev" id="{C3E8082A-11CA-46EC-ABA6-D6218BBF6C7F}">
          <p14:sldIdLst>
            <p14:sldId id="347"/>
            <p14:sldId id="348"/>
            <p14:sldId id="349"/>
            <p14:sldId id="350"/>
            <p14:sldId id="351"/>
            <p14:sldId id="353"/>
            <p14:sldId id="3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C8AB66E-576C-40F2-B0A8-09F049BEDBD4}" type="datetime1">
              <a:rPr lang="tr-TR" smtClean="0"/>
              <a:t>25.05.2022</a:t>
            </a:fld>
            <a:endParaRPr lang="tr-TR" dirty="0"/>
          </a:p>
        </p:txBody>
      </p:sp>
      <p:sp>
        <p:nvSpPr>
          <p:cNvPr id="4" name="Alt Bilgi Yer Tutucusu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C3086C9-2826-46AE-BD8E-F12CB3F9C8B4}" type="slidenum">
              <a:rPr lang="tr-TR" smtClean="0"/>
              <a:t>‹#›</a:t>
            </a:fld>
            <a:endParaRPr lang="tr-TR" dirty="0"/>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BAF2190-2018-46A5-9172-A07DA3060772}" type="datetime1">
              <a:rPr lang="tr-TR" noProof="0" smtClean="0"/>
              <a:t>25.05.2022</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AD0BC5-116C-42CF-8B28-245F66D50665}" type="slidenum">
              <a:rPr lang="tr-TR" noProof="0" smtClean="0"/>
              <a:t>‹#›</a:t>
            </a:fld>
            <a:endParaRPr lang="tr-TR" noProof="0"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FAD0BC5-116C-42CF-8B28-245F66D50665}" type="slidenum">
              <a:rPr lang="tr-TR" smtClean="0"/>
              <a:t>1</a:t>
            </a:fld>
            <a:endParaRPr lang="tr-TR" dirty="0"/>
          </a:p>
        </p:txBody>
      </p:sp>
    </p:spTree>
    <p:extLst>
      <p:ext uri="{BB962C8B-B14F-4D97-AF65-F5344CB8AC3E}">
        <p14:creationId xmlns:p14="http://schemas.microsoft.com/office/powerpoint/2010/main" val="4228882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Dikdörtgen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ctrTitle"/>
          </p:nvPr>
        </p:nvSpPr>
        <p:spPr>
          <a:xfrm>
            <a:off x="680322" y="2733709"/>
            <a:ext cx="8144134" cy="1373070"/>
          </a:xfrm>
        </p:spPr>
        <p:txBody>
          <a:bodyPr rtlCol="0" anchor="b">
            <a:noAutofit/>
          </a:bodyPr>
          <a:lstStyle>
            <a:lvl1pPr algn="r">
              <a:defRPr sz="5400"/>
            </a:lvl1pPr>
          </a:lstStyle>
          <a:p>
            <a:pPr rtl="0"/>
            <a:r>
              <a:rPr lang="tr-TR" noProof="0" smtClean="0"/>
              <a:t>Asıl başlık stili için tıklatın</a:t>
            </a:r>
            <a:endParaRPr lang="tr-TR" noProof="0" dirty="0"/>
          </a:p>
        </p:txBody>
      </p:sp>
      <p:sp>
        <p:nvSpPr>
          <p:cNvPr id="3" name="Alt Başlık 2"/>
          <p:cNvSpPr>
            <a:spLocks noGrp="1"/>
          </p:cNvSpPr>
          <p:nvPr>
            <p:ph type="subTitle" idx="1"/>
          </p:nvPr>
        </p:nvSpPr>
        <p:spPr>
          <a:xfrm>
            <a:off x="680322" y="4394039"/>
            <a:ext cx="8144134" cy="1117687"/>
          </a:xfrm>
        </p:spPr>
        <p:txBody>
          <a:bodyPr rtlCol="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smtClean="0"/>
              <a:t>Asıl alt başlık stilini düzenlemek için tıklayın</a:t>
            </a:r>
            <a:endParaRPr lang="tr-TR" noProof="0" dirty="0"/>
          </a:p>
        </p:txBody>
      </p:sp>
      <p:sp>
        <p:nvSpPr>
          <p:cNvPr id="4" name="Tarih Yer Tutucusu 3"/>
          <p:cNvSpPr>
            <a:spLocks noGrp="1"/>
          </p:cNvSpPr>
          <p:nvPr>
            <p:ph type="dt" sz="half" idx="10"/>
          </p:nvPr>
        </p:nvSpPr>
        <p:spPr/>
        <p:txBody>
          <a:bodyPr rtlCol="0"/>
          <a:lstStyle/>
          <a:p>
            <a:pPr rtl="0"/>
            <a:fld id="{C2CD51AB-E5F1-47FD-8EB1-F8CDF5B61EDC}" type="datetime1">
              <a:rPr lang="tr-TR" noProof="0" smtClean="0"/>
              <a:t>25.05.2022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9255346" y="2750337"/>
            <a:ext cx="1171888" cy="1356442"/>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sim Yazısı İçeren Panoramik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4711616"/>
            <a:ext cx="9613859" cy="453051"/>
          </a:xfrm>
        </p:spPr>
        <p:txBody>
          <a:bodyPr rtlCol="0" anchor="b">
            <a:normAutofit/>
          </a:bodyPr>
          <a:lstStyle>
            <a:lvl1pPr>
              <a:defRPr sz="24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19" y="5169583"/>
            <a:ext cx="9613862" cy="622971"/>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3ECBC11F-63C3-4D60-BC13-37179C02A776}" type="datetime1">
              <a:rPr lang="tr-TR" noProof="0" smtClean="0"/>
              <a:t>25.05.2022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309"/>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609597"/>
            <a:ext cx="9613858" cy="3592750"/>
          </a:xfrm>
        </p:spPr>
        <p:txBody>
          <a:bodyPr rtlCol="0" anchor="ctr"/>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D27F974-53B1-4A46-B4EF-0CD7DA0D45D7}" type="datetime1">
              <a:rPr lang="tr-TR" noProof="0" smtClean="0"/>
              <a:t>25.05.2022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61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Resim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Resim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Dikdörtgen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Dikdörtgen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127856" y="609598"/>
            <a:ext cx="8718877" cy="3036061"/>
          </a:xfrm>
        </p:spPr>
        <p:txBody>
          <a:bodyPr rtlCol="0" anchor="ctr"/>
          <a:lstStyle>
            <a:lvl1pPr>
              <a:defRPr sz="3200"/>
            </a:lvl1pPr>
          </a:lstStyle>
          <a:p>
            <a:pPr rtl="0"/>
            <a:r>
              <a:rPr lang="tr-TR" noProof="0" smtClean="0"/>
              <a:t>Asıl başlık stili için tıklatın</a:t>
            </a:r>
            <a:endParaRPr lang="tr-TR" noProof="0" dirty="0"/>
          </a:p>
        </p:txBody>
      </p:sp>
      <p:sp>
        <p:nvSpPr>
          <p:cNvPr id="12" name="Metin Yer Tutucusu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4" name="Metin Yer Tutucusu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03188214-1AED-473C-8803-9ACE23FD6AC6}" type="datetime1">
              <a:rPr lang="tr-TR" noProof="0" smtClean="0"/>
              <a:t>25.05.2022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
        <p:nvSpPr>
          <p:cNvPr id="16" name="Metin Kutusu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tr-TR" sz="7200" noProof="0" dirty="0">
                <a:solidFill>
                  <a:schemeClr val="tx1"/>
                </a:solidFill>
                <a:effectLst/>
              </a:rPr>
              <a:t>“</a:t>
            </a:r>
          </a:p>
        </p:txBody>
      </p:sp>
      <p:sp>
        <p:nvSpPr>
          <p:cNvPr id="17" name="Metin Kutusu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7200" noProof="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pic>
        <p:nvPicPr>
          <p:cNvPr id="9" name="Resim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Resim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Dikdörtgen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Dikdörtgen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4711615"/>
            <a:ext cx="9613862" cy="588535"/>
          </a:xfrm>
        </p:spPr>
        <p:txBody>
          <a:bodyPr rtlCol="0" anchor="b"/>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0"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3AF2341-E81E-439E-BFCF-896732A5DBB9}" type="datetime1">
              <a:rPr lang="tr-TR" noProof="0" smtClean="0"/>
              <a:t>25.05.2022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Resim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Resim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Dikdörtgen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Dikdörtgen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Başlık 1"/>
          <p:cNvSpPr>
            <a:spLocks noGrp="1"/>
          </p:cNvSpPr>
          <p:nvPr>
            <p:ph type="title"/>
          </p:nvPr>
        </p:nvSpPr>
        <p:spPr>
          <a:xfrm>
            <a:off x="669222" y="753228"/>
            <a:ext cx="9624960" cy="1080938"/>
          </a:xfrm>
        </p:spPr>
        <p:txBody>
          <a:bodyPr rtlCol="0"/>
          <a:lstStyle/>
          <a:p>
            <a:pPr rtl="0"/>
            <a:r>
              <a:rPr lang="tr-TR" noProof="0" smtClean="0"/>
              <a:t>Asıl başlık stili için tıklatın</a:t>
            </a:r>
            <a:endParaRPr lang="tr-TR" noProof="0" dirty="0"/>
          </a:p>
        </p:txBody>
      </p:sp>
      <p:sp>
        <p:nvSpPr>
          <p:cNvPr id="7" name="Metin Yer Tutucusu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8" name="Metin Yer Tutucusu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9" name="Metin Yer Tutucusu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0" name="Metin Yer Tutucusu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11" name="Metin Yer Tutucusu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2" name="Metin Yer Tutucusu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2AA8F562-00F7-4BD5-B71C-45B96AA84B9A}" type="datetime1">
              <a:rPr lang="tr-TR" noProof="0" smtClean="0"/>
              <a:t>25.05.2022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Başlık 1"/>
          <p:cNvSpPr>
            <a:spLocks noGrp="1"/>
          </p:cNvSpPr>
          <p:nvPr>
            <p:ph type="title"/>
          </p:nvPr>
        </p:nvSpPr>
        <p:spPr>
          <a:xfrm>
            <a:off x="680322" y="753228"/>
            <a:ext cx="9613860" cy="1080938"/>
          </a:xfrm>
        </p:spPr>
        <p:txBody>
          <a:bodyPr rtlCol="0"/>
          <a:lstStyle/>
          <a:p>
            <a:pPr rtl="0"/>
            <a:r>
              <a:rPr lang="tr-TR" noProof="0" smtClean="0"/>
              <a:t>Asıl başlık stili için tıklatın</a:t>
            </a:r>
            <a:endParaRPr lang="tr-TR" noProof="0" dirty="0"/>
          </a:p>
        </p:txBody>
      </p:sp>
      <p:sp>
        <p:nvSpPr>
          <p:cNvPr id="19" name="Metin Yer Tutucusu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0" name="Resim Yer Tutucusu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1" name="Metin Yer Tutucusu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2" name="Metin Yer Tutucusu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3" name="Resim Yer Tutucusu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4" name="Metin Yer Tutucusu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5" name="Metin Yer Tutucusu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6" name="Resim Yer Tutucusu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7" name="Metin Yer Tutucusu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060AB187-A160-4187-974E-ABEE683AE428}" type="datetime1">
              <a:rPr lang="tr-TR" noProof="0" smtClean="0"/>
              <a:t>25.05.2022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Dikdörtgen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lvl1pPr algn="r">
              <a:defRPr/>
            </a:lvl1pPr>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1C32C3C0-512A-4E61-BD54-C4D7ECEAAFBB}" type="datetime1">
              <a:rPr lang="tr-TR" noProof="0" smtClean="0"/>
              <a:t>25.05.2022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Dikdörtgen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ikdörtgen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ikey Başlık 1"/>
          <p:cNvSpPr>
            <a:spLocks noGrp="1"/>
          </p:cNvSpPr>
          <p:nvPr>
            <p:ph type="title" orient="vert"/>
          </p:nvPr>
        </p:nvSpPr>
        <p:spPr>
          <a:xfrm>
            <a:off x="10129231" y="609597"/>
            <a:ext cx="1073802" cy="4353760"/>
          </a:xfrm>
        </p:spPr>
        <p:txBody>
          <a:bodyPr vert="eaVert" rtlCol="0"/>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a:xfrm>
            <a:off x="680322" y="609597"/>
            <a:ext cx="8870004" cy="5326589"/>
          </a:xfrm>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a:xfrm>
            <a:off x="6807126" y="5936187"/>
            <a:ext cx="2743200" cy="365125"/>
          </a:xfrm>
        </p:spPr>
        <p:txBody>
          <a:bodyPr rtlCol="0"/>
          <a:lstStyle/>
          <a:p>
            <a:pPr rtl="0"/>
            <a:fld id="{166C43F0-13A5-4F27-8557-62D24BF6AF36}" type="datetime1">
              <a:rPr lang="tr-TR" noProof="0" smtClean="0"/>
              <a:t>25.05.2022</a:t>
            </a:fld>
            <a:endParaRPr lang="tr-TR" noProof="0" dirty="0"/>
          </a:p>
        </p:txBody>
      </p:sp>
      <p:sp>
        <p:nvSpPr>
          <p:cNvPr id="5" name="Alt Bilgi Yer Tutucusu 4"/>
          <p:cNvSpPr>
            <a:spLocks noGrp="1"/>
          </p:cNvSpPr>
          <p:nvPr>
            <p:ph type="ftr" sz="quarter" idx="11"/>
          </p:nvPr>
        </p:nvSpPr>
        <p:spPr>
          <a:xfrm>
            <a:off x="680321" y="5936188"/>
            <a:ext cx="6126805" cy="365125"/>
          </a:xfrm>
        </p:spPr>
        <p:txBody>
          <a:bodyPr rtlCol="0"/>
          <a:lstStyle/>
          <a:p>
            <a:pPr rtl="0"/>
            <a:endParaRPr lang="tr-TR" noProof="0" dirty="0"/>
          </a:p>
        </p:txBody>
      </p:sp>
      <p:sp>
        <p:nvSpPr>
          <p:cNvPr id="6" name="Slayt Numarası Yer Tutucusu 5"/>
          <p:cNvSpPr>
            <a:spLocks noGrp="1"/>
          </p:cNvSpPr>
          <p:nvPr>
            <p:ph type="sldNum" sz="quarter" idx="12"/>
          </p:nvPr>
        </p:nvSpPr>
        <p:spPr>
          <a:xfrm>
            <a:off x="10097550" y="5398633"/>
            <a:ext cx="1154151" cy="1090789"/>
          </a:xfrm>
        </p:spPr>
        <p:txBody>
          <a:bodyPr rtlCol="0" anchor="t"/>
          <a:lstStyle>
            <a:lvl1pPr algn="ctr">
              <a:defRPr/>
            </a:lvl1pPr>
          </a:lstStyle>
          <a:p>
            <a:pPr rtl="0"/>
            <a:fld id="{6D22F896-40B5-4ADD-8801-0D06FADFA095}" type="slidenum">
              <a:rPr lang="tr-TR" noProof="0" smtClean="0"/>
              <a:pPr/>
              <a:t>‹#›</a:t>
            </a:fld>
            <a:endParaRPr lang="tr-TR"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idx="1"/>
          </p:nvPr>
        </p:nvSpPr>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49BB328E-4E7C-4A61-B4AE-84B167561234}" type="datetime1">
              <a:rPr lang="tr-TR" noProof="0" smtClean="0"/>
              <a:t>25.05.2022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Başlığ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Dikdörtgen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smtClean="0"/>
              <a:t>Asıl metin stillerini düzenle</a:t>
            </a:r>
          </a:p>
        </p:txBody>
      </p:sp>
      <p:sp>
        <p:nvSpPr>
          <p:cNvPr id="4" name="Tarih Yer Tutucusu 3"/>
          <p:cNvSpPr>
            <a:spLocks noGrp="1"/>
          </p:cNvSpPr>
          <p:nvPr>
            <p:ph type="dt" sz="half" idx="10"/>
          </p:nvPr>
        </p:nvSpPr>
        <p:spPr/>
        <p:txBody>
          <a:bodyPr rtlCol="0"/>
          <a:lstStyle/>
          <a:p>
            <a:pPr rtl="0"/>
            <a:fld id="{3B709F98-2A74-4BAB-8C48-C411E3A45610}" type="datetime1">
              <a:rPr lang="tr-TR" noProof="0" smtClean="0"/>
              <a:t>25.05.2022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10729455" y="286989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sz="half" idx="1"/>
          </p:nvPr>
        </p:nvSpPr>
        <p:spPr>
          <a:xfrm>
            <a:off x="680320" y="2336873"/>
            <a:ext cx="46983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İçerik Yer Tutucusu 3"/>
          <p:cNvSpPr>
            <a:spLocks noGrp="1"/>
          </p:cNvSpPr>
          <p:nvPr>
            <p:ph sz="half" idx="2"/>
          </p:nvPr>
        </p:nvSpPr>
        <p:spPr>
          <a:xfrm>
            <a:off x="5594123" y="2336873"/>
            <a:ext cx="47000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Tarih Yer Tutucusu 4"/>
          <p:cNvSpPr>
            <a:spLocks noGrp="1"/>
          </p:cNvSpPr>
          <p:nvPr>
            <p:ph type="dt" sz="half" idx="10"/>
          </p:nvPr>
        </p:nvSpPr>
        <p:spPr/>
        <p:txBody>
          <a:bodyPr rtlCol="0"/>
          <a:lstStyle/>
          <a:p>
            <a:pPr rtl="0"/>
            <a:fld id="{43DE428F-0DC7-4BD9-9FC4-F22164E6D333}" type="datetime1">
              <a:rPr lang="tr-TR" noProof="0" smtClean="0"/>
              <a:t>25.05.2022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Resim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Resim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Dikdörtgen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753229"/>
            <a:ext cx="9613863" cy="1080937"/>
          </a:xfrm>
        </p:spPr>
        <p:txBody>
          <a:bodyPr rtlCol="0"/>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906350" y="2336873"/>
            <a:ext cx="4472327"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4" name="İçerik Yer Tutucusu 3"/>
          <p:cNvSpPr>
            <a:spLocks noGrp="1"/>
          </p:cNvSpPr>
          <p:nvPr>
            <p:ph sz="half" idx="2"/>
          </p:nvPr>
        </p:nvSpPr>
        <p:spPr>
          <a:xfrm>
            <a:off x="680322" y="3030008"/>
            <a:ext cx="4698355"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Metin Yer Tutucusu 4"/>
          <p:cNvSpPr>
            <a:spLocks noGrp="1"/>
          </p:cNvSpPr>
          <p:nvPr>
            <p:ph type="body" sz="quarter" idx="3"/>
          </p:nvPr>
        </p:nvSpPr>
        <p:spPr>
          <a:xfrm>
            <a:off x="5820154" y="2336873"/>
            <a:ext cx="4474028"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6" name="İçerik Yer Tutucusu 5"/>
          <p:cNvSpPr>
            <a:spLocks noGrp="1"/>
          </p:cNvSpPr>
          <p:nvPr>
            <p:ph sz="quarter" idx="4"/>
          </p:nvPr>
        </p:nvSpPr>
        <p:spPr>
          <a:xfrm>
            <a:off x="5594123" y="3030008"/>
            <a:ext cx="4700059"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7" name="Tarih Yer Tutucusu 6"/>
          <p:cNvSpPr>
            <a:spLocks noGrp="1"/>
          </p:cNvSpPr>
          <p:nvPr>
            <p:ph type="dt" sz="half" idx="10"/>
          </p:nvPr>
        </p:nvSpPr>
        <p:spPr/>
        <p:txBody>
          <a:bodyPr rtlCol="0"/>
          <a:lstStyle/>
          <a:p>
            <a:pPr rtl="0"/>
            <a:fld id="{90C4ED90-11CD-419B-B4A2-71EDC922B044}" type="datetime1">
              <a:rPr lang="tr-TR" noProof="0" smtClean="0"/>
              <a:t>25.05.2022</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Resim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Resim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Dikdörtgen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Dikdörtgen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Tarih Yer Tutucusu 2"/>
          <p:cNvSpPr>
            <a:spLocks noGrp="1"/>
          </p:cNvSpPr>
          <p:nvPr>
            <p:ph type="dt" sz="half" idx="10"/>
          </p:nvPr>
        </p:nvSpPr>
        <p:spPr/>
        <p:txBody>
          <a:bodyPr rtlCol="0"/>
          <a:lstStyle/>
          <a:p>
            <a:pPr rtl="0"/>
            <a:fld id="{70690613-8F97-4DCD-8F67-34995DCF9F2E}" type="datetime1">
              <a:rPr lang="tr-TR" noProof="0" smtClean="0"/>
              <a:t>25.05.2022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Resim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Dikdörtgen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arih Yer Tutucusu 1"/>
          <p:cNvSpPr>
            <a:spLocks noGrp="1"/>
          </p:cNvSpPr>
          <p:nvPr>
            <p:ph type="dt" sz="half" idx="10"/>
          </p:nvPr>
        </p:nvSpPr>
        <p:spPr/>
        <p:txBody>
          <a:bodyPr rtlCol="0"/>
          <a:lstStyle/>
          <a:p>
            <a:pPr rtl="0"/>
            <a:fld id="{2677B88F-C439-4ABA-B892-3FBB68B01ECA}" type="datetime1">
              <a:rPr lang="tr-TR" noProof="0" smtClean="0"/>
              <a:t>25.05.2022</a:t>
            </a:fld>
            <a:endParaRPr lang="tr-TR" noProof="0"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1" y="753227"/>
            <a:ext cx="9613859" cy="1080940"/>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İçerik Yer Tutucusu 2"/>
          <p:cNvSpPr>
            <a:spLocks noGrp="1"/>
          </p:cNvSpPr>
          <p:nvPr>
            <p:ph idx="1"/>
          </p:nvPr>
        </p:nvSpPr>
        <p:spPr>
          <a:xfrm>
            <a:off x="4685846" y="2336873"/>
            <a:ext cx="5608336" cy="3599313"/>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Metin Yer Tutucusu 3"/>
          <p:cNvSpPr>
            <a:spLocks noGrp="1"/>
          </p:cNvSpPr>
          <p:nvPr>
            <p:ph type="body" sz="half" idx="2"/>
          </p:nvPr>
        </p:nvSpPr>
        <p:spPr>
          <a:xfrm>
            <a:off x="6803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D31C980F-4555-445E-A203-08832D44FA80}" type="datetime1">
              <a:rPr lang="tr-TR" noProof="0" smtClean="0"/>
              <a:t>25.05.2022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3" y="753228"/>
            <a:ext cx="9613857" cy="1080938"/>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23" y="2336873"/>
            <a:ext cx="3876256" cy="3599315"/>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17D2A0D4-F767-46CA-A3B5-9A94D9F6D02F}" type="datetime1">
              <a:rPr lang="tr-TR" noProof="0" smtClean="0"/>
              <a:t>25.05.2022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Resim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Yer Tutucusu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1823C1F8-A9B2-495B-93ED-8FD4EE667466}" type="datetime1">
              <a:rPr lang="tr-TR" noProof="0" smtClean="0"/>
              <a:t>25.05.2022</a:t>
            </a:fld>
            <a:endParaRPr lang="tr-TR" noProof="0" dirty="0"/>
          </a:p>
        </p:txBody>
      </p:sp>
      <p:sp>
        <p:nvSpPr>
          <p:cNvPr id="5" name="Alt Bilgi Yer Tutucusu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tr-TR" noProof="0" dirty="0"/>
          </a:p>
        </p:txBody>
      </p:sp>
      <p:sp>
        <p:nvSpPr>
          <p:cNvPr id="6" name="Slayt Numarası Yer Tutucusu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6D22F896-40B5-4ADD-8801-0D06FADFA095}" type="slidenum">
              <a:rPr lang="tr-TR" noProof="0" smtClean="0"/>
              <a:pPr/>
              <a:t>‹#›</a:t>
            </a:fld>
            <a:endParaRPr lang="tr-TR"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ramamotoru.com/uniform-resource-identifier-nedir-uri-nedi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Resim 8" descr="geometrik soyut resim">
            <a:extLst>
              <a:ext uri="{FF2B5EF4-FFF2-40B4-BE49-F238E27FC236}">
                <a16:creationId xmlns:a16="http://schemas.microsoft.com/office/drawing/2014/main" id="{1F6EA444-CCD5-43A4-848C-62DE7C63DDF9}"/>
              </a:ext>
              <a:ext uri="{C183D7F6-B498-43B3-948B-1728B52AA6E4}">
                <adec:decorative xmlns:adec="http://schemas.microsoft.com/office/drawing/2017/decorative" xmlns="" val="0"/>
              </a:ext>
            </a:extLst>
          </p:cNvPr>
          <p:cNvPicPr>
            <a:picLocks noChangeAspect="1"/>
          </p:cNvPicPr>
          <p:nvPr/>
        </p:nvPicPr>
        <p:blipFill rotWithShape="1">
          <a:blip r:embed="rId3"/>
          <a:srcRect t="10360" r="9091" b="10360"/>
          <a:stretch/>
        </p:blipFill>
        <p:spPr>
          <a:xfrm>
            <a:off x="-3176" y="10"/>
            <a:ext cx="12192000" cy="6857991"/>
          </a:xfrm>
          <a:prstGeom prst="rect">
            <a:avLst/>
          </a:prstGeom>
          <a:ln>
            <a:noFill/>
          </a:ln>
          <a:effectLst>
            <a:softEdge rad="112500"/>
          </a:effectLst>
        </p:spPr>
      </p:pic>
      <p:sp>
        <p:nvSpPr>
          <p:cNvPr id="25" name="Dikdörtgen 24">
            <a:extLst>
              <a:ext uri="{FF2B5EF4-FFF2-40B4-BE49-F238E27FC236}">
                <a16:creationId xmlns:a16="http://schemas.microsoft.com/office/drawing/2014/main" id="{41704883-D088-4683-A1FD-AEE53B336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CF6AF5ED-FC20-4831-8454-D57E6A498BE8}"/>
              </a:ext>
            </a:extLst>
          </p:cNvPr>
          <p:cNvSpPr>
            <a:spLocks noGrp="1"/>
          </p:cNvSpPr>
          <p:nvPr>
            <p:ph type="ctrTitle"/>
          </p:nvPr>
        </p:nvSpPr>
        <p:spPr>
          <a:xfrm>
            <a:off x="236184" y="4139467"/>
            <a:ext cx="8133478" cy="940240"/>
          </a:xfrm>
        </p:spPr>
        <p:txBody>
          <a:bodyPr rtlCol="0">
            <a:normAutofit/>
          </a:bodyPr>
          <a:lstStyle/>
          <a:p>
            <a:pPr algn="l"/>
            <a:r>
              <a:rPr lang="tr-TR" sz="4800" dirty="0" smtClean="0">
                <a:solidFill>
                  <a:srgbClr val="92D050"/>
                </a:solidFill>
                <a:latin typeface="Times New Roman" panose="02020603050405020304" pitchFamily="18" charset="0"/>
                <a:cs typeface="Times New Roman" panose="02020603050405020304" pitchFamily="18" charset="0"/>
              </a:rPr>
              <a:t>Atmosware-Bootcamp</a:t>
            </a:r>
            <a:endParaRPr lang="tr-TR" sz="4800" dirty="0">
              <a:solidFill>
                <a:srgbClr val="92D050"/>
              </a:solidFill>
              <a:latin typeface="Times New Roman" panose="02020603050405020304" pitchFamily="18" charset="0"/>
              <a:cs typeface="Times New Roman" panose="02020603050405020304" pitchFamily="18" charset="0"/>
            </a:endParaRPr>
          </a:p>
        </p:txBody>
      </p:sp>
      <p:sp>
        <p:nvSpPr>
          <p:cNvPr id="3" name="Alt Başlık 2">
            <a:extLst>
              <a:ext uri="{FF2B5EF4-FFF2-40B4-BE49-F238E27FC236}">
                <a16:creationId xmlns:a16="http://schemas.microsoft.com/office/drawing/2014/main" id="{4129664F-1730-4E16-9129-9C058466EFC7}"/>
              </a:ext>
            </a:extLst>
          </p:cNvPr>
          <p:cNvSpPr>
            <a:spLocks noGrp="1"/>
          </p:cNvSpPr>
          <p:nvPr>
            <p:ph type="subTitle" idx="1"/>
          </p:nvPr>
        </p:nvSpPr>
        <p:spPr>
          <a:xfrm>
            <a:off x="270146" y="5189781"/>
            <a:ext cx="8133478" cy="406566"/>
          </a:xfrm>
        </p:spPr>
        <p:txBody>
          <a:bodyPr rtlCol="0">
            <a:normAutofit/>
          </a:bodyPr>
          <a:lstStyle/>
          <a:p>
            <a:pPr algn="l" rtl="0"/>
            <a:r>
              <a:rPr lang="tr-TR" sz="1800" b="1" dirty="0" smtClean="0">
                <a:solidFill>
                  <a:srgbClr val="92D050"/>
                </a:solidFill>
                <a:latin typeface="Times New Roman" panose="02020603050405020304" pitchFamily="18" charset="0"/>
                <a:cs typeface="Times New Roman" panose="02020603050405020304" pitchFamily="18" charset="0"/>
              </a:rPr>
              <a:t>Beytullah Zor</a:t>
            </a:r>
            <a:endParaRPr lang="tr-TR" sz="1800" b="1" dirty="0">
              <a:solidFill>
                <a:srgbClr val="92D050"/>
              </a:solidFill>
              <a:latin typeface="Times New Roman" panose="02020603050405020304" pitchFamily="18" charset="0"/>
              <a:cs typeface="Times New Roman" panose="02020603050405020304" pitchFamily="18" charset="0"/>
            </a:endParaRPr>
          </a:p>
        </p:txBody>
      </p:sp>
      <p:sp>
        <p:nvSpPr>
          <p:cNvPr id="29" name="Dikdörtgen 28">
            <a:extLst>
              <a:ext uri="{FF2B5EF4-FFF2-40B4-BE49-F238E27FC236}">
                <a16:creationId xmlns:a16="http://schemas.microsoft.com/office/drawing/2014/main" id="{9BAB74E2-5A82-47FD-BBB4-BFD47779FF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27" name="Dikdörtgen 26">
            <a:extLst>
              <a:ext uri="{FF2B5EF4-FFF2-40B4-BE49-F238E27FC236}">
                <a16:creationId xmlns:a16="http://schemas.microsoft.com/office/drawing/2014/main" id="{A9C04EC1-26B9-40BD-84A6-B2C0A913D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Dikdörtgen 30">
            <a:extLst>
              <a:ext uri="{FF2B5EF4-FFF2-40B4-BE49-F238E27FC236}">
                <a16:creationId xmlns:a16="http://schemas.microsoft.com/office/drawing/2014/main" id="{9C4FFB60-A034-4994-8F55-E38D4F31C8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1017681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Neden Java 8 Kullanırız?</a:t>
            </a:r>
            <a:endParaRPr lang="tr-TR" dirty="0"/>
          </a:p>
        </p:txBody>
      </p:sp>
      <p:sp>
        <p:nvSpPr>
          <p:cNvPr id="3" name="İçerik Yer Tutucusu 2"/>
          <p:cNvSpPr>
            <a:spLocks noGrp="1"/>
          </p:cNvSpPr>
          <p:nvPr>
            <p:ph idx="1"/>
          </p:nvPr>
        </p:nvSpPr>
        <p:spPr/>
        <p:txBody>
          <a:bodyPr>
            <a:normAutofit fontScale="92500"/>
          </a:bodyPr>
          <a:lstStyle/>
          <a:p>
            <a:pPr marL="0" indent="0">
              <a:buNone/>
            </a:pPr>
            <a:r>
              <a:rPr lang="tr-TR" dirty="0" smtClean="0">
                <a:latin typeface="Times New Roman" panose="02020603050405020304" pitchFamily="18" charset="0"/>
                <a:cs typeface="Times New Roman" panose="02020603050405020304" pitchFamily="18" charset="0"/>
              </a:rPr>
              <a:t>Java 8 ve üzeri sürümleri kullanmamızdaki asıl neden bu sürümle beraber hayatımıza giren </a:t>
            </a:r>
            <a:r>
              <a:rPr lang="tr-TR" dirty="0" err="1">
                <a:latin typeface="Times New Roman" panose="02020603050405020304" pitchFamily="18" charset="0"/>
                <a:cs typeface="Times New Roman" panose="02020603050405020304" pitchFamily="18" charset="0"/>
              </a:rPr>
              <a:t>S</a:t>
            </a:r>
            <a:r>
              <a:rPr lang="tr-TR" dirty="0" err="1" smtClean="0">
                <a:latin typeface="Times New Roman" panose="02020603050405020304" pitchFamily="18" charset="0"/>
                <a:cs typeface="Times New Roman" panose="02020603050405020304" pitchFamily="18" charset="0"/>
              </a:rPr>
              <a:t>tream</a:t>
            </a:r>
            <a:r>
              <a:rPr lang="tr-TR" dirty="0" smtClean="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O</a:t>
            </a:r>
            <a:r>
              <a:rPr lang="tr-TR" dirty="0" err="1" smtClean="0">
                <a:latin typeface="Times New Roman" panose="02020603050405020304" pitchFamily="18" charset="0"/>
                <a:cs typeface="Times New Roman" panose="02020603050405020304" pitchFamily="18" charset="0"/>
              </a:rPr>
              <a:t>ptinal</a:t>
            </a:r>
            <a:r>
              <a:rPr lang="tr-TR" dirty="0" smtClean="0">
                <a:latin typeface="Times New Roman" panose="02020603050405020304" pitchFamily="18" charset="0"/>
                <a:cs typeface="Times New Roman" panose="02020603050405020304" pitchFamily="18" charset="0"/>
              </a:rPr>
              <a:t> yapılarıdır.</a:t>
            </a:r>
          </a:p>
          <a:p>
            <a:pPr marL="0" indent="0">
              <a:buNone/>
            </a:pPr>
            <a:r>
              <a:rPr lang="tr-TR" dirty="0" smtClean="0">
                <a:latin typeface="Times New Roman" panose="02020603050405020304" pitchFamily="18" charset="0"/>
                <a:cs typeface="Times New Roman" panose="02020603050405020304" pitchFamily="18" charset="0"/>
              </a:rPr>
              <a:t>Java </a:t>
            </a:r>
            <a:r>
              <a:rPr lang="tr-TR" dirty="0">
                <a:latin typeface="Times New Roman" panose="02020603050405020304" pitchFamily="18" charset="0"/>
                <a:cs typeface="Times New Roman" panose="02020603050405020304" pitchFamily="18" charset="0"/>
              </a:rPr>
              <a:t>7 de gelen </a:t>
            </a:r>
            <a:r>
              <a:rPr lang="tr-TR" dirty="0" err="1">
                <a:latin typeface="Times New Roman" panose="02020603050405020304" pitchFamily="18" charset="0"/>
                <a:cs typeface="Times New Roman" panose="02020603050405020304" pitchFamily="18" charset="0"/>
              </a:rPr>
              <a:t>arraylerin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multi</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threading</a:t>
            </a:r>
            <a:r>
              <a:rPr lang="tr-TR" dirty="0">
                <a:latin typeface="Times New Roman" panose="02020603050405020304" pitchFamily="18" charset="0"/>
                <a:cs typeface="Times New Roman" panose="02020603050405020304" pitchFamily="18" charset="0"/>
              </a:rPr>
              <a:t> çalıştırılabilmeleri, </a:t>
            </a:r>
            <a:r>
              <a:rPr lang="tr-TR" dirty="0" err="1">
                <a:latin typeface="Times New Roman" panose="02020603050405020304" pitchFamily="18" charset="0"/>
                <a:cs typeface="Times New Roman" panose="02020603050405020304" pitchFamily="18" charset="0"/>
              </a:rPr>
              <a:t>javanın</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çok çekirdekli</a:t>
            </a:r>
            <a:r>
              <a:rPr lang="tr-TR" dirty="0">
                <a:latin typeface="Times New Roman" panose="02020603050405020304" pitchFamily="18" charset="0"/>
                <a:cs typeface="Times New Roman" panose="02020603050405020304" pitchFamily="18" charset="0"/>
              </a:rPr>
              <a:t> işlemcilerde çalışmasını anlamlı kılıyordu. Ancak, </a:t>
            </a:r>
            <a:r>
              <a:rPr lang="tr-TR" dirty="0" err="1">
                <a:latin typeface="Times New Roman" panose="02020603050405020304" pitchFamily="18" charset="0"/>
                <a:cs typeface="Times New Roman" panose="02020603050405020304" pitchFamily="18" charset="0"/>
              </a:rPr>
              <a:t>java</a:t>
            </a:r>
            <a:r>
              <a:rPr lang="tr-TR" dirty="0">
                <a:latin typeface="Times New Roman" panose="02020603050405020304" pitchFamily="18" charset="0"/>
                <a:cs typeface="Times New Roman" panose="02020603050405020304" pitchFamily="18" charset="0"/>
              </a:rPr>
              <a:t> 8 de bu yetenek </a:t>
            </a:r>
            <a:r>
              <a:rPr lang="tr-TR" b="1" dirty="0">
                <a:latin typeface="Times New Roman" panose="02020603050405020304" pitchFamily="18" charset="0"/>
                <a:cs typeface="Times New Roman" panose="02020603050405020304" pitchFamily="18" charset="0"/>
              </a:rPr>
              <a:t>Collection </a:t>
            </a:r>
            <a:r>
              <a:rPr lang="tr-TR" b="1" dirty="0" err="1">
                <a:latin typeface="Times New Roman" panose="02020603050405020304" pitchFamily="18" charset="0"/>
                <a:cs typeface="Times New Roman" panose="02020603050405020304" pitchFamily="18" charset="0"/>
              </a:rPr>
              <a:t>lar</a:t>
            </a:r>
            <a:r>
              <a:rPr lang="tr-TR" dirty="0">
                <a:latin typeface="Times New Roman" panose="02020603050405020304" pitchFamily="18" charset="0"/>
                <a:cs typeface="Times New Roman" panose="02020603050405020304" pitchFamily="18" charset="0"/>
              </a:rPr>
              <a:t> üzerinde de uygulanabilir hale gelmiştir.</a:t>
            </a:r>
          </a:p>
          <a:p>
            <a:pPr marL="0" indent="0">
              <a:buNone/>
            </a:pPr>
            <a:r>
              <a:rPr lang="nl-NL" dirty="0">
                <a:latin typeface="Times New Roman" panose="02020603050405020304" pitchFamily="18" charset="0"/>
                <a:cs typeface="Times New Roman" panose="02020603050405020304" pitchFamily="18" charset="0"/>
              </a:rPr>
              <a:t>Garbage collector ile ilgili olan “</a:t>
            </a:r>
            <a:r>
              <a:rPr lang="nl-NL" b="1" dirty="0">
                <a:latin typeface="Times New Roman" panose="02020603050405020304" pitchFamily="18" charset="0"/>
                <a:cs typeface="Times New Roman" panose="02020603050405020304" pitchFamily="18" charset="0"/>
              </a:rPr>
              <a:t>PermGen</a:t>
            </a:r>
            <a:r>
              <a:rPr lang="nl-NL" dirty="0">
                <a:latin typeface="Times New Roman" panose="02020603050405020304" pitchFamily="18" charset="0"/>
                <a:cs typeface="Times New Roman" panose="02020603050405020304" pitchFamily="18" charset="0"/>
              </a:rPr>
              <a:t>” </a:t>
            </a:r>
            <a:r>
              <a:rPr lang="nl-NL" b="1" dirty="0">
                <a:latin typeface="Times New Roman" panose="02020603050405020304" pitchFamily="18" charset="0"/>
                <a:cs typeface="Times New Roman" panose="02020603050405020304" pitchFamily="18" charset="0"/>
              </a:rPr>
              <a:t>Stack’ ten Heap’ e</a:t>
            </a:r>
            <a:r>
              <a:rPr lang="nl-NL" dirty="0">
                <a:latin typeface="Times New Roman" panose="02020603050405020304" pitchFamily="18" charset="0"/>
                <a:cs typeface="Times New Roman" panose="02020603050405020304" pitchFamily="18" charset="0"/>
              </a:rPr>
              <a:t> taşınmıştır.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Java 8 öncesinde herhangi bir </a:t>
            </a:r>
            <a:r>
              <a:rPr lang="tr-TR" b="1"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sınıfında gövdeli(</a:t>
            </a:r>
            <a:r>
              <a:rPr lang="tr-TR" dirty="0" err="1">
                <a:latin typeface="Times New Roman" panose="02020603050405020304" pitchFamily="18" charset="0"/>
                <a:cs typeface="Times New Roman" panose="02020603050405020304" pitchFamily="18" charset="0"/>
              </a:rPr>
              <a:t>implement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metod</a:t>
            </a:r>
            <a:r>
              <a:rPr lang="tr-TR" dirty="0">
                <a:latin typeface="Times New Roman" panose="02020603050405020304" pitchFamily="18" charset="0"/>
                <a:cs typeface="Times New Roman" panose="02020603050405020304" pitchFamily="18" charset="0"/>
              </a:rPr>
              <a:t> yazmak mümkün değildi. Java 8 ile gelen </a:t>
            </a:r>
            <a:r>
              <a:rPr lang="tr-TR" b="1" dirty="0" err="1">
                <a:latin typeface="Times New Roman" panose="02020603050405020304" pitchFamily="18" charset="0"/>
                <a:cs typeface="Times New Roman" panose="02020603050405020304" pitchFamily="18" charset="0"/>
              </a:rPr>
              <a:t>default</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keyword</a:t>
            </a:r>
            <a:r>
              <a:rPr lang="tr-TR" dirty="0">
                <a:latin typeface="Times New Roman" panose="02020603050405020304" pitchFamily="18" charset="0"/>
                <a:cs typeface="Times New Roman" panose="02020603050405020304" pitchFamily="18" charset="0"/>
              </a:rPr>
              <a:t> ü ile artık </a:t>
            </a:r>
            <a:r>
              <a:rPr lang="tr-TR"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sınıflarda gövdeli metot yazmak mümkün. Spring Data API sinde, bu yenilik kullanılarak ORM yeteneklerinin daha da güzelleştiğini gözlemlemekteyiz.</a:t>
            </a:r>
          </a:p>
          <a:p>
            <a:endParaRPr lang="tr-TR" dirty="0"/>
          </a:p>
        </p:txBody>
      </p:sp>
    </p:spTree>
    <p:extLst>
      <p:ext uri="{BB962C8B-B14F-4D97-AF65-F5344CB8AC3E}">
        <p14:creationId xmlns:p14="http://schemas.microsoft.com/office/powerpoint/2010/main" val="422480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latin typeface="Times New Roman" panose="02020603050405020304" pitchFamily="18" charset="0"/>
                <a:cs typeface="Times New Roman" panose="02020603050405020304" pitchFamily="18" charset="0"/>
              </a:rPr>
              <a:t>XHTML ve HTML5 farkı </a:t>
            </a:r>
            <a:r>
              <a:rPr lang="tr-TR" b="1" dirty="0" smtClean="0">
                <a:latin typeface="Times New Roman" panose="02020603050405020304" pitchFamily="18" charset="0"/>
                <a:cs typeface="Times New Roman" panose="02020603050405020304" pitchFamily="18" charset="0"/>
              </a:rPr>
              <a:t>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a:latin typeface="Times New Roman" panose="02020603050405020304" pitchFamily="18" charset="0"/>
                <a:cs typeface="Times New Roman" panose="02020603050405020304" pitchFamily="18" charset="0"/>
              </a:rPr>
              <a:t>HTML5, HTML in 5nci revizyonudur.</a:t>
            </a:r>
          </a:p>
          <a:p>
            <a:r>
              <a:rPr lang="tr-TR" dirty="0">
                <a:latin typeface="Times New Roman" panose="02020603050405020304" pitchFamily="18" charset="0"/>
                <a:cs typeface="Times New Roman" panose="02020603050405020304" pitchFamily="18" charset="0"/>
              </a:rPr>
              <a:t>XHTML Genişletilebilir HTML </a:t>
            </a:r>
            <a:r>
              <a:rPr lang="tr-TR" dirty="0" err="1">
                <a:latin typeface="Times New Roman" panose="02020603050405020304" pitchFamily="18" charset="0"/>
                <a:cs typeface="Times New Roman" panose="02020603050405020304" pitchFamily="18" charset="0"/>
              </a:rPr>
              <a:t>şeklindede</a:t>
            </a:r>
            <a:r>
              <a:rPr lang="tr-TR" dirty="0">
                <a:latin typeface="Times New Roman" panose="02020603050405020304" pitchFamily="18" charset="0"/>
                <a:cs typeface="Times New Roman" panose="02020603050405020304" pitchFamily="18" charset="0"/>
              </a:rPr>
              <a:t> değerlendirilir.</a:t>
            </a:r>
          </a:p>
          <a:p>
            <a:r>
              <a:rPr lang="tr-TR" dirty="0">
                <a:latin typeface="Times New Roman" panose="02020603050405020304" pitchFamily="18" charset="0"/>
                <a:cs typeface="Times New Roman" panose="02020603050405020304" pitchFamily="18" charset="0"/>
              </a:rPr>
              <a:t>XHTML, HTML ve XML arasında bir köprüdür.</a:t>
            </a:r>
          </a:p>
          <a:p>
            <a:r>
              <a:rPr lang="tr-TR" dirty="0">
                <a:latin typeface="Times New Roman" panose="02020603050405020304" pitchFamily="18" charset="0"/>
                <a:cs typeface="Times New Roman" panose="02020603050405020304" pitchFamily="18" charset="0"/>
              </a:rPr>
              <a:t>XHTML daha çok HTML 4 için kullanılır.</a:t>
            </a:r>
          </a:p>
          <a:p>
            <a:r>
              <a:rPr lang="tr-TR" dirty="0">
                <a:latin typeface="Times New Roman" panose="02020603050405020304" pitchFamily="18" charset="0"/>
                <a:cs typeface="Times New Roman" panose="02020603050405020304" pitchFamily="18" charset="0"/>
              </a:rPr>
              <a:t>HTML de açılan tüm etiketler kapanmalıdır.</a:t>
            </a:r>
          </a:p>
          <a:p>
            <a:r>
              <a:rPr lang="tr-TR" dirty="0">
                <a:latin typeface="Times New Roman" panose="02020603050405020304" pitchFamily="18" charset="0"/>
                <a:cs typeface="Times New Roman" panose="02020603050405020304" pitchFamily="18" charset="0"/>
              </a:rPr>
              <a:t>HTML kodlama üzerindeki gereksinimleri XHTML göre daha azdır.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12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Semantic</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vs</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NonSemantic</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Semantik (diğer bir ifade ile anlamsal) elementler, geliştirici ve tarayıcıyı için anlamlı bir karşılığı olan HTML etiketlerini ifade etmekte. Örneğin, &lt;</a:t>
            </a:r>
            <a:r>
              <a:rPr lang="tr-TR" dirty="0" err="1">
                <a:latin typeface="Times New Roman" panose="02020603050405020304" pitchFamily="18" charset="0"/>
                <a:cs typeface="Times New Roman" panose="02020603050405020304" pitchFamily="18" charset="0"/>
              </a:rPr>
              <a:t>article</a:t>
            </a:r>
            <a:r>
              <a:rPr lang="tr-TR" dirty="0">
                <a:latin typeface="Times New Roman" panose="02020603050405020304" pitchFamily="18" charset="0"/>
                <a:cs typeface="Times New Roman" panose="02020603050405020304" pitchFamily="18" charset="0"/>
              </a:rPr>
              <a:t>&gt;...&lt;/</a:t>
            </a:r>
            <a:r>
              <a:rPr lang="tr-TR" dirty="0" err="1">
                <a:latin typeface="Times New Roman" panose="02020603050405020304" pitchFamily="18" charset="0"/>
                <a:cs typeface="Times New Roman" panose="02020603050405020304" pitchFamily="18" charset="0"/>
              </a:rPr>
              <a:t>article</a:t>
            </a:r>
            <a:r>
              <a:rPr lang="tr-TR" dirty="0">
                <a:latin typeface="Times New Roman" panose="02020603050405020304" pitchFamily="18" charset="0"/>
                <a:cs typeface="Times New Roman" panose="02020603050405020304" pitchFamily="18" charset="0"/>
              </a:rPr>
              <a:t>&gt; etiketi anlamlıdır. Çünkü, bu etiketi gördüğümüzde içeriğinde bir makale olduğunu </a:t>
            </a:r>
            <a:r>
              <a:rPr lang="tr-TR" dirty="0" smtClean="0">
                <a:latin typeface="Times New Roman" panose="02020603050405020304" pitchFamily="18" charset="0"/>
                <a:cs typeface="Times New Roman" panose="02020603050405020304" pitchFamily="18" charset="0"/>
              </a:rPr>
              <a:t>varsayabiliriz.</a:t>
            </a:r>
          </a:p>
          <a:p>
            <a:r>
              <a:rPr lang="tr-TR" dirty="0" smtClean="0">
                <a:latin typeface="Times New Roman" panose="02020603050405020304" pitchFamily="18" charset="0"/>
                <a:cs typeface="Times New Roman" panose="02020603050405020304" pitchFamily="18" charset="0"/>
              </a:rPr>
              <a:t>Semantik elementlerin aksine semantik olmayan elementler herhangi bir anlam içermez. Semantik elementler içerik hakkında bilgi vermezler</a:t>
            </a:r>
            <a:r>
              <a:rPr lang="tr-TR" dirty="0">
                <a:latin typeface="Times New Roman" panose="02020603050405020304" pitchFamily="18" charset="0"/>
                <a:cs typeface="Times New Roman" panose="02020603050405020304" pitchFamily="18" charset="0"/>
              </a:rPr>
              <a:t>. Bir grup için ortak olan semantiği işaretlemek için farklı niteliklerle </a:t>
            </a:r>
            <a:r>
              <a:rPr lang="tr-TR" dirty="0" smtClean="0">
                <a:latin typeface="Times New Roman" panose="02020603050405020304" pitchFamily="18" charset="0"/>
                <a:cs typeface="Times New Roman" panose="02020603050405020304" pitchFamily="18" charset="0"/>
              </a:rPr>
              <a:t>kullanılabilirler. Örneğin div ve </a:t>
            </a:r>
            <a:r>
              <a:rPr lang="tr-TR" dirty="0" err="1" smtClean="0">
                <a:latin typeface="Times New Roman" panose="02020603050405020304" pitchFamily="18" charset="0"/>
                <a:cs typeface="Times New Roman" panose="02020603050405020304" pitchFamily="18" charset="0"/>
              </a:rPr>
              <a:t>span</a:t>
            </a:r>
            <a:r>
              <a:rPr lang="tr-TR" dirty="0" smtClean="0">
                <a:latin typeface="Times New Roman" panose="02020603050405020304" pitchFamily="18" charset="0"/>
                <a:cs typeface="Times New Roman" panose="02020603050405020304" pitchFamily="18" charset="0"/>
              </a:rPr>
              <a:t> etiketleri semantik olmayan elementlerdir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695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Group</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Selectors</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336872"/>
            <a:ext cx="9613861" cy="3898465"/>
          </a:xfrm>
        </p:spPr>
        <p:txBody>
          <a:bodyPr>
            <a:normAutofit/>
          </a:bodyPr>
          <a:lstStyle/>
          <a:p>
            <a:pPr marL="0" indent="0">
              <a:buNone/>
            </a:pPr>
            <a:r>
              <a:rPr lang="tr-TR" sz="2200" dirty="0">
                <a:latin typeface="Times New Roman" panose="02020603050405020304" pitchFamily="18" charset="0"/>
                <a:cs typeface="Times New Roman" panose="02020603050405020304" pitchFamily="18" charset="0"/>
              </a:rPr>
              <a:t>Bir blok içinde iç içe etiketlerimiz (seçicilerimiz) olmuş olsun bu etiketler aynı seviyede olabilir ya da </a:t>
            </a:r>
            <a:r>
              <a:rPr lang="tr-TR" sz="2200" dirty="0" smtClean="0">
                <a:latin typeface="Times New Roman" panose="02020603050405020304" pitchFamily="18" charset="0"/>
                <a:cs typeface="Times New Roman" panose="02020603050405020304" pitchFamily="18" charset="0"/>
              </a:rPr>
              <a:t>olmayabilir. Bunlara bir </a:t>
            </a:r>
            <a:r>
              <a:rPr lang="tr-TR" sz="2200" dirty="0">
                <a:latin typeface="Times New Roman" panose="02020603050405020304" pitchFamily="18" charset="0"/>
                <a:cs typeface="Times New Roman" panose="02020603050405020304" pitchFamily="18" charset="0"/>
              </a:rPr>
              <a:t>gruplama ile erişebilmemiz mümkün.</a:t>
            </a:r>
          </a:p>
          <a:p>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a:t>
            </a:r>
            <a:r>
              <a:rPr lang="tr-TR" sz="2200" dirty="0" smtClean="0">
                <a:latin typeface="Times New Roman" panose="02020603050405020304" pitchFamily="18" charset="0"/>
                <a:cs typeface="Times New Roman" panose="02020603050405020304" pitchFamily="18" charset="0"/>
              </a:rPr>
              <a:t> </a:t>
            </a:r>
            <a:r>
              <a:rPr lang="tr-TR" sz="2200" dirty="0">
                <a:latin typeface="Times New Roman" panose="02020603050405020304" pitchFamily="18" charset="0"/>
                <a:cs typeface="Times New Roman" panose="02020603050405020304" pitchFamily="18" charset="0"/>
              </a:rPr>
              <a:t>Tüm etiketler </a:t>
            </a:r>
            <a:endParaRPr lang="tr-TR" sz="2200" dirty="0" smtClean="0">
              <a:latin typeface="Times New Roman" panose="02020603050405020304" pitchFamily="18" charset="0"/>
              <a:cs typeface="Times New Roman" panose="02020603050405020304" pitchFamily="18" charset="0"/>
            </a:endParaRPr>
          </a:p>
          <a:p>
            <a:r>
              <a:rPr lang="tr-TR" sz="2200" dirty="0" smtClean="0">
                <a:latin typeface="Times New Roman" panose="02020603050405020304" pitchFamily="18" charset="0"/>
                <a:cs typeface="Times New Roman" panose="02020603050405020304" pitchFamily="18" charset="0"/>
              </a:rPr>
              <a:t>div, p </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Tüm div ve tüm p etiketleri</a:t>
            </a:r>
          </a:p>
          <a:p>
            <a:r>
              <a:rPr lang="tr-TR" sz="2200" dirty="0" smtClean="0">
                <a:latin typeface="Times New Roman" panose="02020603050405020304" pitchFamily="18" charset="0"/>
                <a:cs typeface="Times New Roman" panose="02020603050405020304" pitchFamily="18" charset="0"/>
              </a:rPr>
              <a:t>div </a:t>
            </a:r>
            <a:r>
              <a:rPr lang="tr-TR" sz="2200" dirty="0">
                <a:latin typeface="Times New Roman" panose="02020603050405020304" pitchFamily="18" charset="0"/>
                <a:cs typeface="Times New Roman" panose="02020603050405020304" pitchFamily="18" charset="0"/>
              </a:rPr>
              <a:t>p </a:t>
            </a:r>
            <a:r>
              <a:rPr lang="tr-TR" sz="2200" dirty="0">
                <a:latin typeface="Times New Roman" panose="02020603050405020304" pitchFamily="18" charset="0"/>
                <a:cs typeface="Times New Roman" panose="02020603050405020304" pitchFamily="18" charset="0"/>
                <a:sym typeface="Wingdings" panose="05000000000000000000" pitchFamily="2" charset="2"/>
              </a:rPr>
              <a:t> </a:t>
            </a:r>
            <a:r>
              <a:rPr lang="tr-TR" sz="2200" dirty="0" err="1">
                <a:latin typeface="Times New Roman" panose="02020603050405020304" pitchFamily="18" charset="0"/>
                <a:cs typeface="Times New Roman" panose="02020603050405020304" pitchFamily="18" charset="0"/>
                <a:sym typeface="Wingdings" panose="05000000000000000000" pitchFamily="2" charset="2"/>
              </a:rPr>
              <a:t>Div</a:t>
            </a:r>
            <a:r>
              <a:rPr lang="tr-TR" sz="2200" dirty="0">
                <a:latin typeface="Times New Roman" panose="02020603050405020304" pitchFamily="18" charset="0"/>
                <a:cs typeface="Times New Roman" panose="02020603050405020304" pitchFamily="18" charset="0"/>
                <a:sym typeface="Wingdings" panose="05000000000000000000" pitchFamily="2" charset="2"/>
              </a:rPr>
              <a:t> içerisindeki tüm p </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etiketleri</a:t>
            </a:r>
          </a:p>
          <a:p>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div&gt;p  Üst etiketi div olan bütün p etiketleri</a:t>
            </a:r>
            <a:endParaRPr lang="tr-TR" sz="2200" dirty="0">
              <a:latin typeface="Times New Roman" panose="02020603050405020304" pitchFamily="18" charset="0"/>
              <a:cs typeface="Times New Roman" panose="02020603050405020304" pitchFamily="18" charset="0"/>
              <a:sym typeface="Wingdings" panose="05000000000000000000" pitchFamily="2" charset="2"/>
            </a:endParaRPr>
          </a:p>
          <a:p>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div+p</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 </a:t>
            </a:r>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etiketinden sonra gelen ilk p etiketi</a:t>
            </a:r>
          </a:p>
          <a:p>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div~p</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 </a:t>
            </a:r>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ile aynı seviyede yer alan bütün p etiketleri</a:t>
            </a:r>
            <a:endParaRPr lang="tr-TR" sz="2200" dirty="0">
              <a:latin typeface="Times New Roman" panose="02020603050405020304" pitchFamily="18" charset="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571961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Box </a:t>
            </a:r>
            <a:r>
              <a:rPr lang="tr-TR" dirty="0" err="1" smtClean="0">
                <a:latin typeface="Times New Roman" panose="02020603050405020304" pitchFamily="18" charset="0"/>
                <a:cs typeface="Times New Roman" panose="02020603050405020304" pitchFamily="18" charset="0"/>
              </a:rPr>
              <a:t>Sizing</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pPr marL="0" indent="0">
              <a:buNone/>
            </a:pPr>
            <a:r>
              <a:rPr lang="tr-TR" dirty="0">
                <a:latin typeface="Times New Roman" panose="02020603050405020304" pitchFamily="18" charset="0"/>
                <a:cs typeface="Times New Roman" panose="02020603050405020304" pitchFamily="18" charset="0"/>
              </a:rPr>
              <a:t>Bir nesnenin kapladığı alan </a:t>
            </a:r>
            <a:r>
              <a:rPr lang="tr-TR" b="1" dirty="0">
                <a:latin typeface="Times New Roman" panose="02020603050405020304" pitchFamily="18" charset="0"/>
                <a:cs typeface="Times New Roman" panose="02020603050405020304" pitchFamily="18" charset="0"/>
              </a:rPr>
              <a:t>nesnenin genişliği + </a:t>
            </a:r>
            <a:r>
              <a:rPr lang="tr-TR" b="1" dirty="0" err="1">
                <a:latin typeface="Times New Roman" panose="02020603050405020304" pitchFamily="18" charset="0"/>
                <a:cs typeface="Times New Roman" panose="02020603050405020304" pitchFamily="18" charset="0"/>
              </a:rPr>
              <a:t>padding</a:t>
            </a:r>
            <a:r>
              <a:rPr lang="tr-TR" b="1" dirty="0">
                <a:latin typeface="Times New Roman" panose="02020603050405020304" pitchFamily="18" charset="0"/>
                <a:cs typeface="Times New Roman" panose="02020603050405020304" pitchFamily="18" charset="0"/>
              </a:rPr>
              <a:t> + </a:t>
            </a:r>
            <a:r>
              <a:rPr lang="tr-TR" b="1"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değerlerinin toplamıdır</a:t>
            </a:r>
            <a:r>
              <a:rPr lang="tr-TR" dirty="0" smtClean="0">
                <a:latin typeface="Times New Roman" panose="02020603050405020304" pitchFamily="18" charset="0"/>
                <a:cs typeface="Times New Roman" panose="02020603050405020304" pitchFamily="18" charset="0"/>
              </a:rPr>
              <a:t>. Nesnenin kapladığı toplam alan için </a:t>
            </a:r>
            <a:r>
              <a:rPr lang="tr-TR" dirty="0" err="1">
                <a:latin typeface="Times New Roman" panose="02020603050405020304" pitchFamily="18" charset="0"/>
                <a:cs typeface="Times New Roman" panose="02020603050405020304" pitchFamily="18" charset="0"/>
              </a:rPr>
              <a:t>p</a:t>
            </a:r>
            <a:r>
              <a:rPr lang="tr-TR" dirty="0" err="1" smtClean="0">
                <a:latin typeface="Times New Roman" panose="02020603050405020304" pitchFamily="18" charset="0"/>
                <a:cs typeface="Times New Roman" panose="02020603050405020304" pitchFamily="18" charset="0"/>
              </a:rPr>
              <a:t>adding</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border</a:t>
            </a:r>
            <a:r>
              <a:rPr lang="tr-TR" dirty="0" smtClean="0">
                <a:latin typeface="Times New Roman" panose="02020603050405020304" pitchFamily="18" charset="0"/>
                <a:cs typeface="Times New Roman" panose="02020603050405020304" pitchFamily="18" charset="0"/>
              </a:rPr>
              <a:t> değerlerini hesaba katmak bazı durumlarda uğraştırıcı olabilir </a:t>
            </a:r>
            <a:r>
              <a:rPr lang="tr-TR" dirty="0" err="1" smtClean="0">
                <a:latin typeface="Times New Roman" panose="02020603050405020304" pitchFamily="18" charset="0"/>
                <a:cs typeface="Times New Roman" panose="02020603050405020304" pitchFamily="18" charset="0"/>
              </a:rPr>
              <a:t>box-sizing</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border-box</a:t>
            </a:r>
            <a:r>
              <a:rPr lang="tr-TR" dirty="0" smtClean="0">
                <a:latin typeface="Times New Roman" panose="02020603050405020304" pitchFamily="18" charset="0"/>
                <a:cs typeface="Times New Roman" panose="02020603050405020304" pitchFamily="18" charset="0"/>
              </a:rPr>
              <a:t>; ile bu değerleri hesaba katmadan nesnenin toplam alanını bulabiliriz.</a:t>
            </a:r>
            <a:endParaRPr lang="tr-TR" dirty="0">
              <a:latin typeface="Times New Roman" panose="02020603050405020304" pitchFamily="18" charset="0"/>
              <a:cs typeface="Times New Roman" panose="02020603050405020304" pitchFamily="18" charset="0"/>
            </a:endParaRPr>
          </a:p>
          <a:p>
            <a:pPr marL="0" indent="0">
              <a:buNone/>
            </a:pPr>
            <a:r>
              <a:rPr lang="tr-TR" b="1" dirty="0" err="1">
                <a:latin typeface="Times New Roman" panose="02020603050405020304" pitchFamily="18" charset="0"/>
                <a:cs typeface="Times New Roman" panose="02020603050405020304" pitchFamily="18" charset="0"/>
              </a:rPr>
              <a:t>border-box</a:t>
            </a:r>
            <a:r>
              <a:rPr lang="tr-TR" dirty="0">
                <a:latin typeface="Times New Roman" panose="02020603050405020304" pitchFamily="18" charset="0"/>
                <a:cs typeface="Times New Roman" panose="02020603050405020304" pitchFamily="18" charset="0"/>
              </a:rPr>
              <a:t> : elementin genişlik ve yüksekliğine </a:t>
            </a:r>
            <a:r>
              <a:rPr lang="tr-TR"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padding</a:t>
            </a:r>
            <a:r>
              <a:rPr lang="tr-TR" dirty="0">
                <a:latin typeface="Times New Roman" panose="02020603050405020304" pitchFamily="18" charset="0"/>
                <a:cs typeface="Times New Roman" panose="02020603050405020304" pitchFamily="18" charset="0"/>
              </a:rPr>
              <a:t> değerleri dahildir. </a:t>
            </a:r>
            <a:endParaRPr lang="tr-TR" dirty="0" smtClean="0">
              <a:latin typeface="Times New Roman" panose="02020603050405020304" pitchFamily="18" charset="0"/>
              <a:cs typeface="Times New Roman" panose="02020603050405020304" pitchFamily="18" charset="0"/>
            </a:endParaRPr>
          </a:p>
          <a:p>
            <a:pPr marL="0" indent="0">
              <a:buNone/>
            </a:pPr>
            <a:r>
              <a:rPr lang="tr-TR" b="1" dirty="0" err="1" smtClean="0">
                <a:latin typeface="Times New Roman" panose="02020603050405020304" pitchFamily="18" charset="0"/>
                <a:cs typeface="Times New Roman" panose="02020603050405020304" pitchFamily="18" charset="0"/>
              </a:rPr>
              <a:t>content-box</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 elementin genişlik ve yüksekliğine </a:t>
            </a:r>
            <a:r>
              <a:rPr lang="tr-TR"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padding</a:t>
            </a:r>
            <a:r>
              <a:rPr lang="tr-TR" dirty="0">
                <a:latin typeface="Times New Roman" panose="02020603050405020304" pitchFamily="18" charset="0"/>
                <a:cs typeface="Times New Roman" panose="02020603050405020304" pitchFamily="18" charset="0"/>
              </a:rPr>
              <a:t> değerleri dahil değildir.</a:t>
            </a:r>
          </a:p>
        </p:txBody>
      </p:sp>
    </p:spTree>
    <p:extLst>
      <p:ext uri="{BB962C8B-B14F-4D97-AF65-F5344CB8AC3E}">
        <p14:creationId xmlns:p14="http://schemas.microsoft.com/office/powerpoint/2010/main" val="112564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stretch>
            <a:fillRect/>
          </a:stretch>
        </p:blipFill>
        <p:spPr>
          <a:xfrm>
            <a:off x="6377316" y="3138351"/>
            <a:ext cx="2825423" cy="1233487"/>
          </a:xfrm>
          <a:prstGeom prst="rect">
            <a:avLst/>
          </a:prstGeom>
        </p:spPr>
      </p:pic>
      <p:pic>
        <p:nvPicPr>
          <p:cNvPr id="7" name="Resim 6"/>
          <p:cNvPicPr>
            <a:picLocks noChangeAspect="1"/>
          </p:cNvPicPr>
          <p:nvPr/>
        </p:nvPicPr>
        <p:blipFill>
          <a:blip r:embed="rId3"/>
          <a:stretch>
            <a:fillRect/>
          </a:stretch>
        </p:blipFill>
        <p:spPr>
          <a:xfrm>
            <a:off x="1402079" y="3142119"/>
            <a:ext cx="1558799" cy="1229719"/>
          </a:xfrm>
          <a:prstGeom prst="rect">
            <a:avLst/>
          </a:prstGeom>
        </p:spPr>
      </p:pic>
      <p:pic>
        <p:nvPicPr>
          <p:cNvPr id="8" name="Resim 7"/>
          <p:cNvPicPr>
            <a:picLocks noChangeAspect="1"/>
          </p:cNvPicPr>
          <p:nvPr/>
        </p:nvPicPr>
        <p:blipFill>
          <a:blip r:embed="rId4"/>
          <a:stretch>
            <a:fillRect/>
          </a:stretch>
        </p:blipFill>
        <p:spPr>
          <a:xfrm>
            <a:off x="3392747" y="2044840"/>
            <a:ext cx="2552700" cy="4095750"/>
          </a:xfrm>
          <a:prstGeom prst="rect">
            <a:avLst/>
          </a:prstGeom>
        </p:spPr>
      </p:pic>
    </p:spTree>
    <p:extLst>
      <p:ext uri="{BB962C8B-B14F-4D97-AF65-F5344CB8AC3E}">
        <p14:creationId xmlns:p14="http://schemas.microsoft.com/office/powerpoint/2010/main" val="3707243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Display</a:t>
            </a:r>
            <a:r>
              <a:rPr lang="tr-TR" dirty="0" smtClean="0"/>
              <a:t> </a:t>
            </a:r>
            <a:r>
              <a:rPr lang="tr-TR" dirty="0" err="1" smtClean="0"/>
              <a:t>Vs</a:t>
            </a:r>
            <a:r>
              <a:rPr lang="tr-TR" dirty="0" smtClean="0"/>
              <a:t> </a:t>
            </a:r>
            <a:r>
              <a:rPr lang="tr-TR" dirty="0" err="1" smtClean="0"/>
              <a:t>Visibility</a:t>
            </a:r>
            <a:endParaRPr lang="tr-TR" dirty="0"/>
          </a:p>
        </p:txBody>
      </p:sp>
      <p:sp>
        <p:nvSpPr>
          <p:cNvPr id="3" name="İçerik Yer Tutucusu 2"/>
          <p:cNvSpPr>
            <a:spLocks noGrp="1"/>
          </p:cNvSpPr>
          <p:nvPr>
            <p:ph idx="1"/>
          </p:nvPr>
        </p:nvSpPr>
        <p:spPr/>
        <p:txBody>
          <a:bodyPr/>
          <a:lstStyle/>
          <a:p>
            <a:r>
              <a:rPr lang="tr-TR" dirty="0" err="1" smtClean="0"/>
              <a:t>display:none</a:t>
            </a:r>
            <a:r>
              <a:rPr lang="tr-TR" dirty="0" smtClean="0"/>
              <a:t> = </a:t>
            </a:r>
            <a:r>
              <a:rPr lang="tr-TR" dirty="0"/>
              <a:t>Sayfanın normal akısı içerisinden elementi siler ve diğer elementlerin bu boşluğu doldurmasına izin </a:t>
            </a:r>
            <a:r>
              <a:rPr lang="tr-TR" dirty="0" smtClean="0"/>
              <a:t>verir</a:t>
            </a:r>
            <a:endParaRPr lang="tr-TR" dirty="0"/>
          </a:p>
          <a:p>
            <a:r>
              <a:rPr lang="tr-TR" dirty="0" err="1"/>
              <a:t>visibility:hidden</a:t>
            </a:r>
            <a:r>
              <a:rPr lang="tr-TR" dirty="0"/>
              <a:t> </a:t>
            </a:r>
            <a:r>
              <a:rPr lang="tr-TR" dirty="0" smtClean="0"/>
              <a:t>= </a:t>
            </a:r>
            <a:r>
              <a:rPr lang="tr-TR" dirty="0"/>
              <a:t>öğeyi sayfanın normal akışında, hala yer kaplayacak şekilde bırakır.</a:t>
            </a:r>
          </a:p>
        </p:txBody>
      </p:sp>
    </p:spTree>
    <p:extLst>
      <p:ext uri="{BB962C8B-B14F-4D97-AF65-F5344CB8AC3E}">
        <p14:creationId xmlns:p14="http://schemas.microsoft.com/office/powerpoint/2010/main" val="130242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Pseudo</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class</a:t>
            </a:r>
            <a:r>
              <a:rPr lang="tr-TR" dirty="0" smtClean="0">
                <a:latin typeface="Times New Roman" panose="02020603050405020304" pitchFamily="18" charset="0"/>
                <a:cs typeface="Times New Roman" panose="02020603050405020304" pitchFamily="18" charset="0"/>
              </a:rPr>
              <a:t> ve element</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err="1"/>
              <a:t>Pseudo</a:t>
            </a:r>
            <a:r>
              <a:rPr lang="tr-TR" dirty="0"/>
              <a:t> sınıf ve elementleri </a:t>
            </a:r>
            <a:r>
              <a:rPr lang="tr-TR" dirty="0" err="1"/>
              <a:t>CSS’i</a:t>
            </a:r>
            <a:r>
              <a:rPr lang="tr-TR" dirty="0"/>
              <a:t> destekleyen web tarayıcıları tarafından otomatik olarak tanınan özel sınıf ve elementlerdir. Bu sınıf ve elementler (x)html hiyerarşisi ile erişemediğimiz element ve sınıflara erişmemizi sağlar. </a:t>
            </a:r>
            <a:r>
              <a:rPr lang="tr-TR" b="1" dirty="0" err="1"/>
              <a:t>Pseudo</a:t>
            </a:r>
            <a:r>
              <a:rPr lang="tr-TR" b="1" dirty="0"/>
              <a:t> sınıfı</a:t>
            </a:r>
            <a:r>
              <a:rPr lang="tr-TR" dirty="0"/>
              <a:t> bir elementi farklı sınıflara böler(</a:t>
            </a:r>
            <a:r>
              <a:rPr lang="tr-TR" dirty="0" err="1"/>
              <a:t>örn</a:t>
            </a:r>
            <a:r>
              <a:rPr lang="tr-TR" dirty="0"/>
              <a:t>: link elementini </a:t>
            </a:r>
            <a:r>
              <a:rPr lang="tr-TR" dirty="0" err="1"/>
              <a:t>active</a:t>
            </a:r>
            <a:r>
              <a:rPr lang="tr-TR" dirty="0"/>
              <a:t>, </a:t>
            </a:r>
            <a:r>
              <a:rPr lang="tr-TR" dirty="0" err="1"/>
              <a:t>visited</a:t>
            </a:r>
            <a:r>
              <a:rPr lang="tr-TR" dirty="0"/>
              <a:t> vd. sınıflarına böler) </a:t>
            </a:r>
            <a:r>
              <a:rPr lang="tr-TR" b="1" dirty="0" err="1"/>
              <a:t>Pseudo</a:t>
            </a:r>
            <a:r>
              <a:rPr lang="tr-TR" b="1" dirty="0"/>
              <a:t> elementi</a:t>
            </a:r>
            <a:r>
              <a:rPr lang="tr-TR" dirty="0"/>
              <a:t> ise bir elementi alt kısımlara böler (örneğin bir paragrafın ilk harfi, bir paragrafın ilk satırı gibi.) </a:t>
            </a:r>
            <a:r>
              <a:rPr lang="tr-TR" dirty="0" err="1"/>
              <a:t>Pseudo</a:t>
            </a:r>
            <a:r>
              <a:rPr lang="tr-TR" dirty="0"/>
              <a:t> sınıfına örnek:</a:t>
            </a:r>
            <a:endParaRPr lang="tr-TR" dirty="0"/>
          </a:p>
        </p:txBody>
      </p:sp>
    </p:spTree>
    <p:extLst>
      <p:ext uri="{BB962C8B-B14F-4D97-AF65-F5344CB8AC3E}">
        <p14:creationId xmlns:p14="http://schemas.microsoft.com/office/powerpoint/2010/main" val="334602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Pseudo</a:t>
            </a:r>
            <a:r>
              <a:rPr lang="tr-TR" dirty="0" smtClean="0"/>
              <a:t> </a:t>
            </a:r>
            <a:r>
              <a:rPr lang="tr-TR" dirty="0"/>
              <a:t>C</a:t>
            </a:r>
            <a:r>
              <a:rPr lang="tr-TR" dirty="0" smtClean="0"/>
              <a:t>lass ve </a:t>
            </a:r>
            <a:r>
              <a:rPr lang="tr-TR" dirty="0" err="1"/>
              <a:t>E</a:t>
            </a:r>
            <a:r>
              <a:rPr lang="tr-TR" dirty="0" err="1" smtClean="0"/>
              <a:t>lemt</a:t>
            </a:r>
            <a:r>
              <a:rPr lang="tr-TR" dirty="0" smtClean="0"/>
              <a:t> </a:t>
            </a:r>
            <a:r>
              <a:rPr lang="tr-TR" dirty="0" err="1" smtClean="0"/>
              <a:t>Syntax</a:t>
            </a:r>
            <a:endParaRPr lang="tr-TR" dirty="0"/>
          </a:p>
        </p:txBody>
      </p:sp>
      <p:pic>
        <p:nvPicPr>
          <p:cNvPr id="4" name="İçerik Yer Tutucusu 3"/>
          <p:cNvPicPr>
            <a:picLocks noGrp="1" noChangeAspect="1"/>
          </p:cNvPicPr>
          <p:nvPr>
            <p:ph idx="1"/>
          </p:nvPr>
        </p:nvPicPr>
        <p:blipFill>
          <a:blip r:embed="rId2"/>
          <a:stretch>
            <a:fillRect/>
          </a:stretch>
        </p:blipFill>
        <p:spPr>
          <a:xfrm>
            <a:off x="3436008" y="2319383"/>
            <a:ext cx="3598863" cy="3598863"/>
          </a:xfrm>
          <a:prstGeom prst="rect">
            <a:avLst/>
          </a:prstGeom>
        </p:spPr>
      </p:pic>
    </p:spTree>
    <p:extLst>
      <p:ext uri="{BB962C8B-B14F-4D97-AF65-F5344CB8AC3E}">
        <p14:creationId xmlns:p14="http://schemas.microsoft.com/office/powerpoint/2010/main" val="202932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80295" y="2777536"/>
            <a:ext cx="5131934" cy="2357391"/>
          </a:xfrm>
          <a:prstGeom prst="rect">
            <a:avLst/>
          </a:prstGeom>
        </p:spPr>
      </p:pic>
      <p:pic>
        <p:nvPicPr>
          <p:cNvPr id="6" name="Resim 5"/>
          <p:cNvPicPr>
            <a:picLocks noChangeAspect="1"/>
          </p:cNvPicPr>
          <p:nvPr/>
        </p:nvPicPr>
        <p:blipFill>
          <a:blip r:embed="rId3"/>
          <a:stretch>
            <a:fillRect/>
          </a:stretch>
        </p:blipFill>
        <p:spPr>
          <a:xfrm>
            <a:off x="5836511" y="2772727"/>
            <a:ext cx="5953125" cy="2362200"/>
          </a:xfrm>
          <a:prstGeom prst="rect">
            <a:avLst/>
          </a:prstGeom>
        </p:spPr>
      </p:pic>
    </p:spTree>
    <p:extLst>
      <p:ext uri="{BB962C8B-B14F-4D97-AF65-F5344CB8AC3E}">
        <p14:creationId xmlns:p14="http://schemas.microsoft.com/office/powerpoint/2010/main" val="72584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smtClean="0">
                <a:latin typeface="Times New Roman" panose="02020603050405020304" pitchFamily="18" charset="0"/>
                <a:cs typeface="Times New Roman" panose="02020603050405020304" pitchFamily="18" charset="0"/>
              </a:rPr>
              <a:t>Http'nin </a:t>
            </a:r>
            <a:r>
              <a:rPr lang="tr-TR" dirty="0">
                <a:latin typeface="Times New Roman" panose="02020603050405020304" pitchFamily="18" charset="0"/>
                <a:cs typeface="Times New Roman" panose="02020603050405020304" pitchFamily="18" charset="0"/>
              </a:rPr>
              <a:t>açılımı “</a:t>
            </a:r>
            <a:r>
              <a:rPr lang="tr-TR" dirty="0" err="1">
                <a:latin typeface="Times New Roman" panose="02020603050405020304" pitchFamily="18" charset="0"/>
                <a:cs typeface="Times New Roman" panose="02020603050405020304" pitchFamily="18" charset="0"/>
              </a:rPr>
              <a:t>Hyper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Text</a:t>
            </a:r>
            <a:r>
              <a:rPr lang="tr-TR" dirty="0">
                <a:latin typeface="Times New Roman" panose="02020603050405020304" pitchFamily="18" charset="0"/>
                <a:cs typeface="Times New Roman" panose="02020603050405020304" pitchFamily="18" charset="0"/>
              </a:rPr>
              <a:t> Transfer Protocol” yani “</a:t>
            </a:r>
            <a:r>
              <a:rPr lang="tr-TR" dirty="0" err="1">
                <a:latin typeface="Times New Roman" panose="02020603050405020304" pitchFamily="18" charset="0"/>
                <a:cs typeface="Times New Roman" panose="02020603050405020304" pitchFamily="18" charset="0"/>
              </a:rPr>
              <a:t>Hiper</a:t>
            </a:r>
            <a:r>
              <a:rPr lang="tr-TR" dirty="0">
                <a:latin typeface="Times New Roman" panose="02020603050405020304" pitchFamily="18" charset="0"/>
                <a:cs typeface="Times New Roman" panose="02020603050405020304" pitchFamily="18" charset="0"/>
              </a:rPr>
              <a:t> Metin Transfer </a:t>
            </a:r>
            <a:r>
              <a:rPr lang="tr-TR" dirty="0" smtClean="0">
                <a:latin typeface="Times New Roman" panose="02020603050405020304" pitchFamily="18" charset="0"/>
                <a:cs typeface="Times New Roman" panose="02020603050405020304" pitchFamily="18" charset="0"/>
              </a:rPr>
              <a:t>Protokolü “dür.</a:t>
            </a:r>
            <a:r>
              <a:rPr lang="tr-TR" dirty="0">
                <a:latin typeface="Times New Roman" panose="02020603050405020304" pitchFamily="18" charset="0"/>
                <a:cs typeface="Times New Roman" panose="02020603050405020304" pitchFamily="18" charset="0"/>
              </a:rPr>
              <a:t> HTTP protokolü ağ üzerinden web sayfalarının görüntülenmesini sağlayan protokoldür. HTTP</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protokol</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istemci (PC) ile sunucu (server) arasındaki alışveriş kurallarını belirler. Port olarak ise </a:t>
            </a:r>
            <a:r>
              <a:rPr lang="tr-TR" i="1" dirty="0">
                <a:latin typeface="Times New Roman" panose="02020603050405020304" pitchFamily="18" charset="0"/>
                <a:cs typeface="Times New Roman" panose="02020603050405020304" pitchFamily="18" charset="0"/>
              </a:rPr>
              <a:t>80 </a:t>
            </a:r>
            <a:r>
              <a:rPr lang="tr-TR" dirty="0">
                <a:latin typeface="Times New Roman" panose="02020603050405020304" pitchFamily="18" charset="0"/>
                <a:cs typeface="Times New Roman" panose="02020603050405020304" pitchFamily="18" charset="0"/>
              </a:rPr>
              <a:t>portunu kullanır. İstemci sunucuya bir istek gönderir. Bu istek Internet Explorer, Google </a:t>
            </a:r>
            <a:r>
              <a:rPr lang="tr-TR"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veya </a:t>
            </a:r>
            <a:r>
              <a:rPr lang="tr-TR" dirty="0" err="1">
                <a:latin typeface="Times New Roman" panose="02020603050405020304" pitchFamily="18" charset="0"/>
                <a:cs typeface="Times New Roman" panose="02020603050405020304" pitchFamily="18" charset="0"/>
              </a:rPr>
              <a:t>Mozilla</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Firefox</a:t>
            </a:r>
            <a:r>
              <a:rPr lang="tr-TR" dirty="0">
                <a:latin typeface="Times New Roman" panose="02020603050405020304" pitchFamily="18" charset="0"/>
                <a:cs typeface="Times New Roman" panose="02020603050405020304" pitchFamily="18" charset="0"/>
              </a:rPr>
              <a:t> gibi web </a:t>
            </a:r>
            <a:r>
              <a:rPr lang="tr-TR" dirty="0" smtClean="0">
                <a:latin typeface="Times New Roman" panose="02020603050405020304" pitchFamily="18" charset="0"/>
                <a:cs typeface="Times New Roman" panose="02020603050405020304" pitchFamily="18" charset="0"/>
              </a:rPr>
              <a:t>browserlar </a:t>
            </a:r>
            <a:r>
              <a:rPr lang="tr-TR" dirty="0">
                <a:latin typeface="Times New Roman" panose="02020603050405020304" pitchFamily="18" charset="0"/>
                <a:cs typeface="Times New Roman" panose="02020603050405020304" pitchFamily="18" charset="0"/>
              </a:rPr>
              <a:t>aracılığıyla iletilir. Sunucu bu isteği </a:t>
            </a:r>
            <a:r>
              <a:rPr lang="tr-TR" dirty="0" smtClean="0">
                <a:latin typeface="Times New Roman" panose="02020603050405020304" pitchFamily="18" charset="0"/>
                <a:cs typeface="Times New Roman" panose="02020603050405020304" pitchFamily="18" charset="0"/>
              </a:rPr>
              <a:t>alır  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Apache</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veya IIS</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gibi web</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sunucu</a:t>
            </a:r>
            <a:r>
              <a:rPr lang="tr-TR" dirty="0">
                <a:latin typeface="Times New Roman" panose="02020603050405020304" pitchFamily="18" charset="0"/>
                <a:cs typeface="Times New Roman" panose="02020603050405020304" pitchFamily="18" charset="0"/>
              </a:rPr>
              <a:t> programları aracılığıyla cevap verir.</a:t>
            </a:r>
          </a:p>
        </p:txBody>
      </p:sp>
    </p:spTree>
    <p:extLst>
      <p:ext uri="{BB962C8B-B14F-4D97-AF65-F5344CB8AC3E}">
        <p14:creationId xmlns:p14="http://schemas.microsoft.com/office/powerpoint/2010/main" val="3312572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H</a:t>
            </a:r>
            <a:r>
              <a:rPr lang="tr-TR" dirty="0" smtClean="0">
                <a:latin typeface="Times New Roman" panose="02020603050405020304" pitchFamily="18" charset="0"/>
                <a:cs typeface="Times New Roman" panose="02020603050405020304" pitchFamily="18" charset="0"/>
              </a:rPr>
              <a:t>ttp </a:t>
            </a:r>
            <a:r>
              <a:rPr lang="tr-TR" dirty="0" err="1" smtClean="0">
                <a:latin typeface="Times New Roman" panose="02020603050405020304" pitchFamily="18" charset="0"/>
                <a:cs typeface="Times New Roman" panose="02020603050405020304" pitchFamily="18" charset="0"/>
              </a:rPr>
              <a:t>Calisma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Mantigi</a:t>
            </a:r>
            <a:endParaRPr lang="tr-TR"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672046" y="2129362"/>
            <a:ext cx="8237356" cy="4392677"/>
          </a:xfrm>
          <a:prstGeom prst="rect">
            <a:avLst/>
          </a:prstGeom>
        </p:spPr>
      </p:pic>
    </p:spTree>
    <p:extLst>
      <p:ext uri="{BB962C8B-B14F-4D97-AF65-F5344CB8AC3E}">
        <p14:creationId xmlns:p14="http://schemas.microsoft.com/office/powerpoint/2010/main" val="37092045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Durum Kodları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lnSpcReduction="10000"/>
          </a:bodyPr>
          <a:lstStyle/>
          <a:p>
            <a:pPr marL="0" indent="0">
              <a:buNone/>
            </a:pPr>
            <a:r>
              <a:rPr lang="tr-TR" dirty="0">
                <a:latin typeface="Times New Roman" panose="02020603050405020304" pitchFamily="18" charset="0"/>
                <a:cs typeface="Times New Roman" panose="02020603050405020304" pitchFamily="18" charset="0"/>
              </a:rPr>
              <a:t>İstemci bir sunucu içeriğine HTTP kullanarak ulaşmaya çalıştığında sunucu yanıtın durumunu belirten bir sayısal kod gönderir. Bazı durumlarda  HTTP durum kodu (HTTP </a:t>
            </a:r>
            <a:r>
              <a:rPr lang="tr-TR" dirty="0" err="1">
                <a:latin typeface="Times New Roman" panose="02020603050405020304" pitchFamily="18" charset="0"/>
                <a:cs typeface="Times New Roman" panose="02020603050405020304" pitchFamily="18" charset="0"/>
              </a:rPr>
              <a:t>Status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Code</a:t>
            </a:r>
            <a:r>
              <a:rPr lang="tr-TR" dirty="0">
                <a:latin typeface="Times New Roman" panose="02020603050405020304" pitchFamily="18" charset="0"/>
                <a:cs typeface="Times New Roman" panose="02020603050405020304" pitchFamily="18" charset="0"/>
              </a:rPr>
              <a:t>) istemcinin tarayıcısında da gösterilebilir </a:t>
            </a:r>
            <a:r>
              <a:rPr lang="tr-TR" dirty="0" err="1">
                <a:latin typeface="Times New Roman" panose="02020603050405020304" pitchFamily="18" charset="0"/>
                <a:cs typeface="Times New Roman" panose="02020603050405020304" pitchFamily="18" charset="0"/>
              </a:rPr>
              <a:t>Örn</a:t>
            </a:r>
            <a:r>
              <a:rPr lang="tr-TR" dirty="0">
                <a:latin typeface="Times New Roman" panose="02020603050405020304" pitchFamily="18" charset="0"/>
                <a:cs typeface="Times New Roman" panose="02020603050405020304" pitchFamily="18" charset="0"/>
              </a:rPr>
              <a:t>; 200, 301, 302, 404 ve 500 kodları en yaygın olanlardır</a:t>
            </a:r>
            <a:r>
              <a:rPr lang="tr-TR" dirty="0" smtClean="0">
                <a:latin typeface="Times New Roman" panose="02020603050405020304" pitchFamily="18" charset="0"/>
                <a:cs typeface="Times New Roman" panose="02020603050405020304" pitchFamily="18" charset="0"/>
              </a:rPr>
              <a:t>.</a:t>
            </a:r>
          </a:p>
          <a:p>
            <a:pPr marL="0" indent="0">
              <a:buNone/>
            </a:pPr>
            <a:r>
              <a:rPr lang="tr-TR" b="1" dirty="0">
                <a:latin typeface="Times New Roman" panose="02020603050405020304" pitchFamily="18" charset="0"/>
                <a:cs typeface="Times New Roman" panose="02020603050405020304" pitchFamily="18" charset="0"/>
              </a:rPr>
              <a:t>Durum </a:t>
            </a:r>
            <a:r>
              <a:rPr lang="tr-TR" b="1" dirty="0" smtClean="0">
                <a:latin typeface="Times New Roman" panose="02020603050405020304" pitchFamily="18" charset="0"/>
                <a:cs typeface="Times New Roman" panose="02020603050405020304" pitchFamily="18" charset="0"/>
              </a:rPr>
              <a:t>kodları 1’den </a:t>
            </a:r>
            <a:r>
              <a:rPr lang="tr-TR" b="1" dirty="0">
                <a:latin typeface="Times New Roman" panose="02020603050405020304" pitchFamily="18" charset="0"/>
                <a:cs typeface="Times New Roman" panose="02020603050405020304" pitchFamily="18" charset="0"/>
              </a:rPr>
              <a:t>5’e kadar gruplandırılmıştır.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1xx     Bilgi</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2xx     Başarı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3xx     Yönlendirme</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4xx     Tarayıcı Hatası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5xx     Sunucu Hatası</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003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URL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365761" y="2020389"/>
            <a:ext cx="9928422" cy="3915800"/>
          </a:xfrm>
        </p:spPr>
        <p:txBody>
          <a:bodyPr>
            <a:normAutofit/>
          </a:bodyPr>
          <a:lstStyle/>
          <a:p>
            <a:pPr marL="0" indent="0">
              <a:buNone/>
            </a:pPr>
            <a:r>
              <a:rPr lang="tr-TR" sz="2000" b="1" dirty="0" smtClean="0">
                <a:latin typeface="Times New Roman" panose="02020603050405020304" pitchFamily="18" charset="0"/>
                <a:cs typeface="Times New Roman" panose="02020603050405020304" pitchFamily="18" charset="0"/>
              </a:rPr>
              <a:t>URL</a:t>
            </a:r>
            <a:r>
              <a:rPr lang="tr-TR" sz="2000" dirty="0">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a:t>
            </a:r>
            <a:r>
              <a:rPr lang="tr-TR" sz="2000" b="1" dirty="0" err="1">
                <a:latin typeface="Times New Roman" panose="02020603050405020304" pitchFamily="18" charset="0"/>
                <a:cs typeface="Times New Roman" panose="02020603050405020304" pitchFamily="18" charset="0"/>
              </a:rPr>
              <a:t>Uniform</a:t>
            </a:r>
            <a:r>
              <a:rPr lang="tr-TR" sz="2000" b="1" dirty="0">
                <a:latin typeface="Times New Roman" panose="02020603050405020304" pitchFamily="18" charset="0"/>
                <a:cs typeface="Times New Roman" panose="02020603050405020304" pitchFamily="18" charset="0"/>
              </a:rPr>
              <a:t> Resource </a:t>
            </a:r>
            <a:r>
              <a:rPr lang="tr-TR" sz="2000" b="1" dirty="0" err="1">
                <a:latin typeface="Times New Roman" panose="02020603050405020304" pitchFamily="18" charset="0"/>
                <a:cs typeface="Times New Roman" panose="02020603050405020304" pitchFamily="18" charset="0"/>
              </a:rPr>
              <a:t>Locator</a:t>
            </a:r>
            <a:r>
              <a:rPr lang="tr-TR" sz="2000" b="1" dirty="0">
                <a:latin typeface="Times New Roman" panose="02020603050405020304" pitchFamily="18" charset="0"/>
                <a:cs typeface="Times New Roman" panose="02020603050405020304" pitchFamily="18" charset="0"/>
              </a:rPr>
              <a:t>)</a:t>
            </a:r>
            <a:r>
              <a:rPr lang="tr-TR" sz="2000" i="1"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internet üzerinden metin, resim, kod, </a:t>
            </a:r>
            <a:r>
              <a:rPr lang="tr-TR" sz="2000" dirty="0" err="1">
                <a:latin typeface="Times New Roman" panose="02020603050405020304" pitchFamily="18" charset="0"/>
                <a:cs typeface="Times New Roman" panose="02020603050405020304" pitchFamily="18" charset="0"/>
              </a:rPr>
              <a:t>css</a:t>
            </a:r>
            <a:r>
              <a:rPr lang="tr-TR" sz="2000" dirty="0">
                <a:latin typeface="Times New Roman" panose="02020603050405020304" pitchFamily="18" charset="0"/>
                <a:cs typeface="Times New Roman" panose="02020603050405020304" pitchFamily="18" charset="0"/>
              </a:rPr>
              <a:t> </a:t>
            </a:r>
            <a:r>
              <a:rPr lang="tr-TR" sz="2000" dirty="0" smtClean="0">
                <a:latin typeface="Times New Roman" panose="02020603050405020304" pitchFamily="18" charset="0"/>
                <a:cs typeface="Times New Roman" panose="02020603050405020304" pitchFamily="18" charset="0"/>
              </a:rPr>
              <a:t>vb. </a:t>
            </a:r>
            <a:r>
              <a:rPr lang="tr-TR" sz="2000" dirty="0">
                <a:latin typeface="Times New Roman" panose="02020603050405020304" pitchFamily="18" charset="0"/>
                <a:cs typeface="Times New Roman" panose="02020603050405020304" pitchFamily="18" charset="0"/>
              </a:rPr>
              <a:t>kaynağa erişebilmek için </a:t>
            </a:r>
            <a:r>
              <a:rPr lang="tr-TR" sz="2000" dirty="0" smtClean="0">
                <a:latin typeface="Times New Roman" panose="02020603050405020304" pitchFamily="18" charset="0"/>
                <a:cs typeface="Times New Roman" panose="02020603050405020304" pitchFamily="18" charset="0"/>
              </a:rPr>
              <a:t>kullanılan </a:t>
            </a:r>
            <a:r>
              <a:rPr lang="tr-TR" sz="2000" dirty="0">
                <a:latin typeface="Times New Roman" panose="02020603050405020304" pitchFamily="18" charset="0"/>
                <a:cs typeface="Times New Roman" panose="02020603050405020304" pitchFamily="18" charset="0"/>
              </a:rPr>
              <a:t>adres tanımlama sistemi diyebiliriz</a:t>
            </a:r>
            <a:r>
              <a:rPr lang="tr-TR" sz="2000" dirty="0" smtClean="0">
                <a:latin typeface="Times New Roman" panose="02020603050405020304" pitchFamily="18" charset="0"/>
                <a:cs typeface="Times New Roman" panose="02020603050405020304" pitchFamily="18" charset="0"/>
              </a:rPr>
              <a:t>.</a:t>
            </a:r>
          </a:p>
          <a:p>
            <a:pPr marL="0" indent="0">
              <a:buNone/>
            </a:pPr>
            <a:r>
              <a:rPr lang="tr-TR" sz="2000" dirty="0"/>
              <a:t>Genelde</a:t>
            </a:r>
            <a:r>
              <a:rPr lang="tr-TR" sz="2000" b="1" dirty="0"/>
              <a:t> URL</a:t>
            </a:r>
            <a:r>
              <a:rPr lang="tr-TR" sz="2000" dirty="0"/>
              <a:t>, üç bölümden oluşur:</a:t>
            </a:r>
          </a:p>
          <a:p>
            <a:r>
              <a:rPr lang="tr-TR" sz="2000" b="1" dirty="0"/>
              <a:t>protokol</a:t>
            </a:r>
            <a:r>
              <a:rPr lang="tr-TR" sz="2000" dirty="0"/>
              <a:t> (http:// ya da https://)</a:t>
            </a:r>
          </a:p>
          <a:p>
            <a:r>
              <a:rPr lang="tr-TR" sz="2000" dirty="0"/>
              <a:t>alan adı (domain) içeren </a:t>
            </a:r>
            <a:r>
              <a:rPr lang="tr-TR" sz="2000" b="1" dirty="0"/>
              <a:t>site adresi</a:t>
            </a:r>
            <a:r>
              <a:rPr lang="tr-TR" sz="2000" dirty="0"/>
              <a:t> (siteadi.com)</a:t>
            </a:r>
          </a:p>
          <a:p>
            <a:r>
              <a:rPr lang="tr-TR" sz="2000" dirty="0"/>
              <a:t>site içerisinde görüntülenecek </a:t>
            </a:r>
            <a:r>
              <a:rPr lang="tr-TR" sz="2000" b="1" dirty="0"/>
              <a:t>kaynağın konumu</a:t>
            </a:r>
            <a:r>
              <a:rPr lang="tr-TR" sz="2000" dirty="0"/>
              <a:t> (/galeri.html</a:t>
            </a:r>
            <a:r>
              <a:rPr lang="tr-TR" sz="2000" dirty="0" smtClean="0"/>
              <a:t>)</a:t>
            </a:r>
          </a:p>
          <a:p>
            <a:pPr marL="0" indent="0">
              <a:buNone/>
            </a:pPr>
            <a:r>
              <a:rPr lang="tr-TR" sz="2000" dirty="0"/>
              <a:t>URL’ler ağdaki web sayfaları, metin belgeleri, grafikler, programlar gibi dijital olarak saklanabilecek hemen hemen her şeyin kaynağına atıfta bulunur. Bu nedenle tanımı genelde; </a:t>
            </a:r>
            <a:r>
              <a:rPr lang="tr-TR" sz="2000" b="1" dirty="0"/>
              <a:t>bilgisayar ağındaki bir kaynağın konumuna başvuran, adresleme düzeni</a:t>
            </a:r>
            <a:r>
              <a:rPr lang="tr-TR" sz="2000" dirty="0"/>
              <a:t> şeklinde yapılır.</a:t>
            </a:r>
          </a:p>
          <a:p>
            <a:pPr marL="0" indent="0">
              <a:buNone/>
            </a:pPr>
            <a:endParaRPr lang="tr-TR" sz="2000"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3152502" y="5522400"/>
            <a:ext cx="4563053" cy="1200024"/>
          </a:xfrm>
          <a:prstGeom prst="rect">
            <a:avLst/>
          </a:prstGeom>
        </p:spPr>
      </p:pic>
    </p:spTree>
    <p:extLst>
      <p:ext uri="{BB962C8B-B14F-4D97-AF65-F5344CB8AC3E}">
        <p14:creationId xmlns:p14="http://schemas.microsoft.com/office/powerpoint/2010/main" val="8558334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URI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336873"/>
            <a:ext cx="9613861" cy="4081344"/>
          </a:xfrm>
        </p:spPr>
        <p:txBody>
          <a:bodyPr>
            <a:normAutofit lnSpcReduction="10000"/>
          </a:bodyPr>
          <a:lstStyle/>
          <a:p>
            <a:pPr marL="0" indent="0">
              <a:buNone/>
            </a:pPr>
            <a:r>
              <a:rPr lang="tr-TR" b="1" dirty="0">
                <a:latin typeface="Times New Roman" panose="02020603050405020304" pitchFamily="18" charset="0"/>
                <a:cs typeface="Times New Roman" panose="02020603050405020304" pitchFamily="18" charset="0"/>
              </a:rPr>
              <a:t>URI: </a:t>
            </a:r>
            <a:r>
              <a:rPr lang="tr-TR" dirty="0" err="1">
                <a:latin typeface="Times New Roman" panose="02020603050405020304" pitchFamily="18" charset="0"/>
                <a:cs typeface="Times New Roman" panose="02020603050405020304" pitchFamily="18" charset="0"/>
              </a:rPr>
              <a:t>Uniform</a:t>
            </a:r>
            <a:r>
              <a:rPr lang="tr-TR" dirty="0">
                <a:latin typeface="Times New Roman" panose="02020603050405020304" pitchFamily="18" charset="0"/>
                <a:cs typeface="Times New Roman" panose="02020603050405020304" pitchFamily="18" charset="0"/>
              </a:rPr>
              <a:t> Resource </a:t>
            </a:r>
            <a:r>
              <a:rPr lang="tr-TR" dirty="0" err="1">
                <a:latin typeface="Times New Roman" panose="02020603050405020304" pitchFamily="18" charset="0"/>
                <a:cs typeface="Times New Roman" panose="02020603050405020304" pitchFamily="18" charset="0"/>
              </a:rPr>
              <a:t>Identifier’in</a:t>
            </a:r>
            <a:r>
              <a:rPr lang="tr-TR" dirty="0">
                <a:latin typeface="Times New Roman" panose="02020603050405020304" pitchFamily="18" charset="0"/>
                <a:cs typeface="Times New Roman" panose="02020603050405020304" pitchFamily="18" charset="0"/>
              </a:rPr>
              <a:t> kısaltılmış hali olan URI, internet üzerinde bir kaynağın tam yerine işaret eden (resim veya belge) standart formata uygun bir karakter dizisidir. Kısaca bir URL’nin altında bulunan kaynağın tam yoluna işaret eder. Örneğin </a:t>
            </a:r>
            <a:r>
              <a:rPr lang="tr-TR" dirty="0">
                <a:latin typeface="Times New Roman" panose="02020603050405020304" pitchFamily="18" charset="0"/>
                <a:cs typeface="Times New Roman" panose="02020603050405020304" pitchFamily="18" charset="0"/>
                <a:hlinkClick r:id="rId2"/>
              </a:rPr>
              <a:t>https://www.aramamotoru.com/uniform-resource-identifier-nedir-uri-nedir/</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URI’dir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Her URI bir kaynağı işaret edemeyebilir, </a:t>
            </a:r>
            <a:r>
              <a:rPr lang="tr-TR" dirty="0" err="1">
                <a:latin typeface="Times New Roman" panose="02020603050405020304" pitchFamily="18" charset="0"/>
                <a:cs typeface="Times New Roman" panose="02020603050405020304" pitchFamily="18" charset="0"/>
              </a:rPr>
              <a:t>orjinal</a:t>
            </a:r>
            <a:r>
              <a:rPr lang="tr-TR" dirty="0">
                <a:latin typeface="Times New Roman" panose="02020603050405020304" pitchFamily="18" charset="0"/>
                <a:cs typeface="Times New Roman" panose="02020603050405020304" pitchFamily="18" charset="0"/>
              </a:rPr>
              <a:t> adının içinde bulunan ifade de olduğu gibi sadece tanımlayıcı olabilir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URI ile URL arasındaki fark nedir derseniz bunu özet olarak şöyle tanımlarsak URL, </a:t>
            </a:r>
            <a:r>
              <a:rPr lang="tr-TR" dirty="0" err="1" smtClean="0">
                <a:latin typeface="Times New Roman" panose="02020603050405020304" pitchFamily="18" charset="0"/>
                <a:cs typeface="Times New Roman" panose="02020603050405020304" pitchFamily="18" charset="0"/>
              </a:rPr>
              <a:t>URI’nin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başlangıcı </a:t>
            </a:r>
            <a:r>
              <a:rPr lang="tr-TR" dirty="0" smtClean="0">
                <a:latin typeface="Times New Roman" panose="02020603050405020304" pitchFamily="18" charset="0"/>
                <a:cs typeface="Times New Roman" panose="02020603050405020304" pitchFamily="18" charset="0"/>
              </a:rPr>
              <a:t>diyebiliriz</a:t>
            </a:r>
          </a:p>
          <a:p>
            <a:pPr marL="0" indent="0">
              <a:buNone/>
            </a:pPr>
            <a:r>
              <a:rPr lang="nn-NO" dirty="0" smtClean="0">
                <a:latin typeface="Times New Roman" panose="02020603050405020304" pitchFamily="18" charset="0"/>
                <a:cs typeface="Times New Roman" panose="02020603050405020304" pitchFamily="18" charset="0"/>
              </a:rPr>
              <a:t>URL ile URI arasındaki fark URL kaynak, </a:t>
            </a:r>
            <a:r>
              <a:rPr lang="nn-NO" b="1" dirty="0" smtClean="0">
                <a:latin typeface="Times New Roman" panose="02020603050405020304" pitchFamily="18" charset="0"/>
                <a:cs typeface="Times New Roman" panose="02020603050405020304" pitchFamily="18" charset="0"/>
              </a:rPr>
              <a:t>U</a:t>
            </a:r>
            <a:r>
              <a:rPr lang="tr-TR" dirty="0" smtClean="0">
                <a:latin typeface="Times New Roman" panose="02020603050405020304" pitchFamily="18" charset="0"/>
                <a:cs typeface="Times New Roman" panose="02020603050405020304" pitchFamily="18" charset="0"/>
              </a:rPr>
              <a:t>RI</a:t>
            </a:r>
            <a:r>
              <a:rPr lang="nn-NO" dirty="0" smtClean="0">
                <a:latin typeface="Times New Roman" panose="02020603050405020304" pitchFamily="18" charset="0"/>
                <a:cs typeface="Times New Roman" panose="02020603050405020304" pitchFamily="18" charset="0"/>
              </a:rPr>
              <a:t> detaydır.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3782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NPM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081349"/>
            <a:ext cx="9613861" cy="3854840"/>
          </a:xfrm>
        </p:spPr>
        <p:txBody>
          <a:bodyPr>
            <a:normAutofit fontScale="92500" lnSpcReduction="10000"/>
          </a:bodyPr>
          <a:lstStyle/>
          <a:p>
            <a:pPr marL="0" indent="0">
              <a:buNone/>
            </a:pPr>
            <a:r>
              <a:rPr lang="tr-TR" b="1"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N</a:t>
            </a:r>
            <a:r>
              <a:rPr lang="tr-TR" dirty="0" err="1">
                <a:latin typeface="Times New Roman" panose="02020603050405020304" pitchFamily="18" charset="0"/>
                <a:cs typeface="Times New Roman" panose="02020603050405020304" pitchFamily="18" charset="0"/>
              </a:rPr>
              <a:t>ode</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P</a:t>
            </a:r>
            <a:r>
              <a:rPr lang="tr-TR" dirty="0" err="1">
                <a:latin typeface="Times New Roman" panose="02020603050405020304" pitchFamily="18" charset="0"/>
                <a:cs typeface="Times New Roman" panose="02020603050405020304" pitchFamily="18" charset="0"/>
              </a:rPr>
              <a:t>ackage</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M</a:t>
            </a:r>
            <a:r>
              <a:rPr lang="tr-TR" dirty="0">
                <a:latin typeface="Times New Roman" panose="02020603050405020304" pitchFamily="18" charset="0"/>
                <a:cs typeface="Times New Roman" panose="02020603050405020304" pitchFamily="18" charset="0"/>
              </a:rPr>
              <a:t>anager ya da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Packaged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Modules</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olarak da adlandırılmaktadır.</a:t>
            </a:r>
            <a:r>
              <a:rPr lang="tr-TR" dirty="0">
                <a:latin typeface="Times New Roman" panose="02020603050405020304" pitchFamily="18" charset="0"/>
                <a:cs typeface="Times New Roman" panose="02020603050405020304" pitchFamily="18" charset="0"/>
              </a:rPr>
              <a:t> </a:t>
            </a:r>
            <a:r>
              <a:rPr lang="tr-TR" u="sng" dirty="0">
                <a:latin typeface="Times New Roman" panose="02020603050405020304" pitchFamily="18" charset="0"/>
                <a:cs typeface="Times New Roman" panose="02020603050405020304" pitchFamily="18" charset="0"/>
                <a:hlinkClick r:id="rId2"/>
              </a:rPr>
              <a:t>Isaac Z. </a:t>
            </a:r>
            <a:r>
              <a:rPr lang="tr-TR" u="sng" dirty="0" err="1">
                <a:latin typeface="Times New Roman" panose="02020603050405020304" pitchFamily="18" charset="0"/>
                <a:cs typeface="Times New Roman" panose="02020603050405020304" pitchFamily="18" charset="0"/>
                <a:hlinkClick r:id="rId2"/>
              </a:rPr>
              <a:t>Schlueter</a:t>
            </a:r>
            <a:r>
              <a:rPr lang="tr-TR" dirty="0">
                <a:latin typeface="Times New Roman" panose="02020603050405020304" pitchFamily="18" charset="0"/>
                <a:cs typeface="Times New Roman" panose="02020603050405020304" pitchFamily="18" charset="0"/>
              </a:rPr>
              <a:t> tarafından tamamen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dili kullanılarak geliştirilmiştir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temel olarak 3. parti yazılımları yüklemeyi sağlayan bir araçtır</a:t>
            </a:r>
            <a:r>
              <a:rPr lang="tr-TR" dirty="0" smtClean="0">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Npm’i</a:t>
            </a:r>
            <a:r>
              <a:rPr lang="tr-TR" dirty="0">
                <a:latin typeface="Times New Roman" panose="02020603050405020304" pitchFamily="18" charset="0"/>
                <a:cs typeface="Times New Roman" panose="02020603050405020304" pitchFamily="18" charset="0"/>
              </a:rPr>
              <a:t> Google Play </a:t>
            </a:r>
            <a:r>
              <a:rPr lang="tr-TR" dirty="0" err="1" smtClean="0">
                <a:latin typeface="Times New Roman" panose="02020603050405020304" pitchFamily="18" charset="0"/>
                <a:cs typeface="Times New Roman" panose="02020603050405020304" pitchFamily="18" charset="0"/>
              </a:rPr>
              <a:t>Storea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npmden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yükleyeceğimiz paketleri de </a:t>
            </a:r>
            <a:r>
              <a:rPr lang="tr-TR" dirty="0" err="1" smtClean="0">
                <a:latin typeface="Times New Roman" panose="02020603050405020304" pitchFamily="18" charset="0"/>
                <a:cs typeface="Times New Roman" panose="02020603050405020304" pitchFamily="18" charset="0"/>
              </a:rPr>
              <a:t>applere</a:t>
            </a:r>
            <a:r>
              <a:rPr lang="tr-TR" dirty="0" smtClean="0">
                <a:latin typeface="Times New Roman" panose="02020603050405020304" pitchFamily="18" charset="0"/>
                <a:cs typeface="Times New Roman" panose="02020603050405020304" pitchFamily="18" charset="0"/>
              </a:rPr>
              <a:t> benzetebiliriz.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komut satırı üzerinden çalışan bir uygulamadır.</a:t>
            </a:r>
            <a:endParaRPr lang="tr-TR" dirty="0" smtClean="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Aslında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projemizdeki paketlerin yönetimini otomatikleştiriyor diyebiliriz.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ile temel olarak yapabileceğimiz şeyler ise şöyledir :</a:t>
            </a:r>
          </a:p>
          <a:p>
            <a:pPr marL="0" indent="0">
              <a:buNone/>
            </a:pPr>
            <a:r>
              <a:rPr lang="tr-TR" dirty="0">
                <a:latin typeface="Times New Roman" panose="02020603050405020304" pitchFamily="18" charset="0"/>
                <a:cs typeface="Times New Roman" panose="02020603050405020304" pitchFamily="18" charset="0"/>
              </a:rPr>
              <a:t>➩ Otomatik ya da manuel olarak paketleri </a:t>
            </a:r>
            <a:r>
              <a:rPr lang="tr-TR" dirty="0" smtClean="0">
                <a:latin typeface="Times New Roman" panose="02020603050405020304" pitchFamily="18" charset="0"/>
                <a:cs typeface="Times New Roman" panose="02020603050405020304" pitchFamily="18" charset="0"/>
              </a:rPr>
              <a:t>yüklemek</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 Sistemdeki paketleri silmek</a:t>
            </a:r>
          </a:p>
          <a:p>
            <a:pPr marL="0" indent="0">
              <a:buNone/>
            </a:pPr>
            <a:r>
              <a:rPr lang="tr-TR" dirty="0">
                <a:latin typeface="Times New Roman" panose="02020603050405020304" pitchFamily="18" charset="0"/>
                <a:cs typeface="Times New Roman" panose="02020603050405020304" pitchFamily="18" charset="0"/>
              </a:rPr>
              <a:t>➩ Sistemdeki paketleri listeleme</a:t>
            </a:r>
          </a:p>
          <a:p>
            <a:pPr marL="0" indent="0">
              <a:buNone/>
            </a:pPr>
            <a:r>
              <a:rPr lang="tr-TR" dirty="0">
                <a:latin typeface="Times New Roman" panose="02020603050405020304" pitchFamily="18" charset="0"/>
                <a:cs typeface="Times New Roman" panose="02020603050405020304" pitchFamily="18" charset="0"/>
              </a:rPr>
              <a:t>➩ Sistemdeki paketleri </a:t>
            </a:r>
            <a:r>
              <a:rPr lang="tr-TR" dirty="0" err="1">
                <a:latin typeface="Times New Roman" panose="02020603050405020304" pitchFamily="18" charset="0"/>
                <a:cs typeface="Times New Roman" panose="02020603050405020304" pitchFamily="18" charset="0"/>
              </a:rPr>
              <a:t>update</a:t>
            </a:r>
            <a:r>
              <a:rPr lang="tr-TR" dirty="0">
                <a:latin typeface="Times New Roman" panose="02020603050405020304" pitchFamily="18" charset="0"/>
                <a:cs typeface="Times New Roman" panose="02020603050405020304" pitchFamily="18" charset="0"/>
              </a:rPr>
              <a:t> etmek</a:t>
            </a:r>
          </a:p>
          <a:p>
            <a:pPr marL="0" inden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2558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Node</a:t>
            </a:r>
            <a:r>
              <a:rPr lang="tr-TR" dirty="0" smtClean="0"/>
              <a:t> </a:t>
            </a:r>
            <a:r>
              <a:rPr lang="tr-TR" dirty="0" err="1" smtClean="0"/>
              <a:t>Js</a:t>
            </a:r>
            <a:r>
              <a:rPr lang="tr-TR" dirty="0" smtClean="0"/>
              <a:t> Nedir?</a:t>
            </a:r>
            <a:endParaRPr lang="tr-TR" dirty="0"/>
          </a:p>
        </p:txBody>
      </p:sp>
      <p:sp>
        <p:nvSpPr>
          <p:cNvPr id="3" name="İçerik Yer Tutucusu 2"/>
          <p:cNvSpPr>
            <a:spLocks noGrp="1"/>
          </p:cNvSpPr>
          <p:nvPr>
            <p:ph idx="1"/>
          </p:nvPr>
        </p:nvSpPr>
        <p:spPr/>
        <p:txBody>
          <a:bodyPr>
            <a:normAutofit fontScale="92500" lnSpcReduction="20000"/>
          </a:bodyPr>
          <a:lstStyle/>
          <a:p>
            <a:pPr marL="0" indent="0">
              <a:buNone/>
            </a:pP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server </a:t>
            </a:r>
            <a:r>
              <a:rPr lang="tr-TR" dirty="0" err="1">
                <a:latin typeface="Times New Roman" panose="02020603050405020304" pitchFamily="18" charset="0"/>
                <a:cs typeface="Times New Roman" panose="02020603050405020304" pitchFamily="18" charset="0"/>
              </a:rPr>
              <a:t>side</a:t>
            </a:r>
            <a:r>
              <a:rPr lang="tr-TR" dirty="0">
                <a:latin typeface="Times New Roman" panose="02020603050405020304" pitchFamily="18" charset="0"/>
                <a:cs typeface="Times New Roman" panose="02020603050405020304" pitchFamily="18" charset="0"/>
              </a:rPr>
              <a:t> uygulamalar yazabileceğimiz, </a:t>
            </a:r>
            <a:r>
              <a:rPr lang="tr-TR" dirty="0" err="1">
                <a:latin typeface="Times New Roman" panose="02020603050405020304" pitchFamily="18" charset="0"/>
                <a:cs typeface="Times New Roman" panose="02020603050405020304" pitchFamily="18" charset="0"/>
              </a:rPr>
              <a:t>Joyent</a:t>
            </a:r>
            <a:r>
              <a:rPr lang="tr-TR" dirty="0">
                <a:latin typeface="Times New Roman" panose="02020603050405020304" pitchFamily="18" charset="0"/>
                <a:cs typeface="Times New Roman" panose="02020603050405020304" pitchFamily="18" charset="0"/>
              </a:rPr>
              <a:t> tarafından 2009 yılında geliştirilmeye başlanmış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Runtime platformudur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js</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V8</a:t>
            </a:r>
            <a:r>
              <a:rPr lang="tr-TR" dirty="0">
                <a:latin typeface="Times New Roman" panose="02020603050405020304" pitchFamily="18" charset="0"/>
                <a:cs typeface="Times New Roman" panose="02020603050405020304" pitchFamily="18" charset="0"/>
              </a:rPr>
              <a:t> isimli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motoru üzerinde </a:t>
            </a:r>
            <a:r>
              <a:rPr lang="tr-TR" dirty="0" smtClean="0">
                <a:latin typeface="Times New Roman" panose="02020603050405020304" pitchFamily="18" charset="0"/>
                <a:cs typeface="Times New Roman" panose="02020603050405020304" pitchFamily="18" charset="0"/>
              </a:rPr>
              <a:t>çalışır. </a:t>
            </a:r>
            <a:r>
              <a:rPr lang="tr-TR" dirty="0">
                <a:latin typeface="Times New Roman" panose="02020603050405020304" pitchFamily="18" charset="0"/>
                <a:cs typeface="Times New Roman" panose="02020603050405020304" pitchFamily="18" charset="0"/>
              </a:rPr>
              <a:t>V8, Google tarafından geliştirilen, </a:t>
            </a:r>
            <a:r>
              <a:rPr lang="tr-TR" b="1"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web browserlarının da üzerinde çalıştığı C, C++ ve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dilleri ile kodlanan açık kaynak kodlu bir motordur</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yazılmış bir programı çalıştırmak için gerekli olan her şeyi içerir</a:t>
            </a:r>
            <a:r>
              <a:rPr lang="tr-TR" dirty="0" smtClean="0">
                <a:latin typeface="Times New Roman" panose="02020603050405020304" pitchFamily="18" charset="0"/>
                <a:cs typeface="Times New Roman" panose="02020603050405020304" pitchFamily="18" charset="0"/>
              </a:rPr>
              <a:t>.</a:t>
            </a:r>
          </a:p>
          <a:p>
            <a:pPr marL="0" indent="0">
              <a:buNone/>
            </a:pPr>
            <a:r>
              <a:rPr lang="tr-TR" dirty="0" smtClean="0">
                <a:latin typeface="Times New Roman" panose="02020603050405020304" pitchFamily="18" charset="0"/>
                <a:cs typeface="Times New Roman" panose="02020603050405020304" pitchFamily="18" charset="0"/>
              </a:rPr>
              <a:t>Node.js</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kodunu sadece tarayıcılarda değil aynı zamanda bilgisayarınızda bağımsız şekilde çalışacak bir uygulama şeklinde kullanmak istenmesinden ortaya çıkmıştır. </a:t>
            </a:r>
          </a:p>
          <a:p>
            <a:pPr marL="0" indent="0">
              <a:buNone/>
            </a:pPr>
            <a:r>
              <a:rPr lang="tr-TR" dirty="0">
                <a:latin typeface="Times New Roman" panose="02020603050405020304" pitchFamily="18" charset="0"/>
                <a:cs typeface="Times New Roman" panose="02020603050405020304" pitchFamily="18" charset="0"/>
              </a:rPr>
              <a:t>Böylece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sadece web uygulamaları için kullanılan bir teknoloji olmaktan çıkmış,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gibi Java gibi programlama dilleri ile aynı kapasitelere ulaşmıştır.</a:t>
            </a:r>
          </a:p>
          <a:p>
            <a:pPr marL="0" indent="0">
              <a:buNone/>
            </a:pPr>
            <a:r>
              <a:rPr lang="tr-TR" dirty="0">
                <a:latin typeface="Times New Roman" panose="02020603050405020304" pitchFamily="18" charset="0"/>
                <a:cs typeface="Times New Roman" panose="02020603050405020304" pitchFamily="18" charset="0"/>
              </a:rPr>
              <a:t>V8 engine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 makine koduna çevirdiği için uygulamalar çok hızlı performanslara erişebilmektedir. </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8447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2117272" y="2151290"/>
            <a:ext cx="7086600" cy="4210050"/>
          </a:xfrm>
          <a:prstGeom prst="rect">
            <a:avLst/>
          </a:prstGeom>
        </p:spPr>
      </p:pic>
    </p:spTree>
    <p:extLst>
      <p:ext uri="{BB962C8B-B14F-4D97-AF65-F5344CB8AC3E}">
        <p14:creationId xmlns:p14="http://schemas.microsoft.com/office/powerpoint/2010/main" val="2376427450"/>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_36807290_TF11161285.potx" id="{FEEA71B9-3D0C-47F4-B527-6E419A40A05B}" vid="{4B630925-FCF9-4DC3-B759-AF7547F67FEE}"/>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13FBCD-4DF7-4ECF-9257-7B99D54993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Berlin tasarımı</Template>
  <TotalTime>0</TotalTime>
  <Words>351</Words>
  <Application>Microsoft Office PowerPoint</Application>
  <PresentationFormat>Geniş ekran</PresentationFormat>
  <Paragraphs>67</Paragraphs>
  <Slides>19</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19</vt:i4>
      </vt:variant>
    </vt:vector>
  </HeadingPairs>
  <TitlesOfParts>
    <vt:vector size="25" baseType="lpstr">
      <vt:lpstr>Arial</vt:lpstr>
      <vt:lpstr>Calibri</vt:lpstr>
      <vt:lpstr>Times New Roman</vt:lpstr>
      <vt:lpstr>Trebuchet MS</vt:lpstr>
      <vt:lpstr>Wingdings</vt:lpstr>
      <vt:lpstr>Berlin</vt:lpstr>
      <vt:lpstr>Atmosware-Bootcamp</vt:lpstr>
      <vt:lpstr>Http Nedir?</vt:lpstr>
      <vt:lpstr>Http Calisma Mantigi</vt:lpstr>
      <vt:lpstr>Http Durum Kodları</vt:lpstr>
      <vt:lpstr>URL Nedir?</vt:lpstr>
      <vt:lpstr>URI Nedir?</vt:lpstr>
      <vt:lpstr>NPM Nedir?</vt:lpstr>
      <vt:lpstr>Node Js Nedir?</vt:lpstr>
      <vt:lpstr>PowerPoint Sunusu</vt:lpstr>
      <vt:lpstr>Neden Java 8 Kullanırız?</vt:lpstr>
      <vt:lpstr>XHTML ve HTML5 farkı nedir?</vt:lpstr>
      <vt:lpstr>Semantic vs NonSemantic</vt:lpstr>
      <vt:lpstr>Group Selectors</vt:lpstr>
      <vt:lpstr>Box Sizing</vt:lpstr>
      <vt:lpstr>PowerPoint Sunusu</vt:lpstr>
      <vt:lpstr>Display Vs Visibility</vt:lpstr>
      <vt:lpstr>Pseudo class ve element</vt:lpstr>
      <vt:lpstr>Pseudo Class ve Elemt Syntax</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2022-05-23T17:27:19Z</dcterms:created>
  <dcterms:modified xsi:type="dcterms:W3CDTF">2022-05-25T16:13:15Z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